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86" r:id="rId3"/>
    <p:sldId id="259" r:id="rId4"/>
    <p:sldId id="287" r:id="rId5"/>
    <p:sldId id="266" r:id="rId6"/>
    <p:sldId id="269" r:id="rId7"/>
    <p:sldId id="271" r:id="rId8"/>
    <p:sldId id="270" r:id="rId9"/>
    <p:sldId id="285" r:id="rId10"/>
    <p:sldId id="273" r:id="rId11"/>
    <p:sldId id="288" r:id="rId12"/>
    <p:sldId id="289" r:id="rId13"/>
    <p:sldId id="301" r:id="rId14"/>
    <p:sldId id="290" r:id="rId15"/>
    <p:sldId id="308" r:id="rId16"/>
    <p:sldId id="309" r:id="rId17"/>
    <p:sldId id="310" r:id="rId18"/>
    <p:sldId id="307" r:id="rId19"/>
    <p:sldId id="292" r:id="rId20"/>
    <p:sldId id="300" r:id="rId21"/>
    <p:sldId id="291" r:id="rId22"/>
    <p:sldId id="293" r:id="rId23"/>
    <p:sldId id="294" r:id="rId24"/>
    <p:sldId id="295" r:id="rId25"/>
    <p:sldId id="296" r:id="rId26"/>
    <p:sldId id="303" r:id="rId27"/>
    <p:sldId id="298" r:id="rId28"/>
    <p:sldId id="299" r:id="rId29"/>
    <p:sldId id="305" r:id="rId30"/>
    <p:sldId id="30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93D"/>
    <a:srgbClr val="169B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tech.ir\Desktop\&#1578;&#1581;&#1604;&#1740;&#1604;\&#1578;&#1581;&#1604;&#1740;&#1604;%20&#1576;&#1606;&#1740;&#1575;&#1583;&#1740;\&#1578;&#1606;&#1608;&#1740;&#1606;\Book1(AutoRecovered).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tech.ir\Desktop\&#1578;&#1581;&#1604;&#1740;&#1604;\&#1578;&#1581;&#1604;&#1740;&#1604;%20&#1576;&#1606;&#1740;&#1575;&#1583;&#1740;\&#1578;&#1606;&#1608;&#1740;&#1606;\Book1(AutoRecovered).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j-tech.ir\Desktop\&#1578;&#1581;&#1604;&#1740;&#1604;\&#1578;&#1581;&#1604;&#1740;&#1604;%20&#1576;&#1606;&#1740;&#1575;&#1583;&#1740;\&#1578;&#1606;&#1608;&#1740;&#1606;\Book1(AutoRecovered).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j-tech.ir\Desktop\&#1578;&#1581;&#1604;&#1740;&#1604;\&#1578;&#1581;&#1604;&#1740;&#1604;%20&#1576;&#1606;&#1740;&#1575;&#1583;&#1740;\&#1578;&#1606;&#1608;&#1740;&#1606;\Book1(AutoRecovered).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tech.ir\Downloads\&#1606;&#1587;&#1576;&#1578;%20&#1607;&#1575;&#1740;%20&#1605;&#1575;&#1604;&#1740;%20&#1578;&#1606;&#1608;&#1740;&#1606;.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tech.ir\Desktop\&#1578;&#1581;&#1604;&#1740;&#1604;\&#1578;&#1581;&#1604;&#1740;&#1604;%20&#1576;&#1606;&#1740;&#1575;&#1583;&#1740;\&#1578;&#1606;&#1608;&#1740;&#1606;\Book1(AutoRecover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tech.ir\AppData\Roaming\Microsoft\Excel\Book1%20(version%201).xlsb"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j-tech.ir\Desktop\&#1578;&#1581;&#1604;&#1740;&#1604;%20&#1589;&#1606;&#1575;&#1740;&#1593;%20&#1662;&#1740;&#1588;&#1585;&#1608;\&#1578;&#1571;&#1605;&#1740;&#1606;%20&#1587;&#1585;&#1605;&#1575;&#1740;&#1607;\Book1(AutoRecovered).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90486924806511E-2"/>
          <c:y val="3.5037769543489194E-2"/>
          <c:w val="0.90000200939165054"/>
          <c:h val="0.74652172173641262"/>
        </c:manualLayout>
      </c:layout>
      <c:barChart>
        <c:barDir val="col"/>
        <c:grouping val="clustered"/>
        <c:varyColors val="0"/>
        <c:ser>
          <c:idx val="0"/>
          <c:order val="0"/>
          <c:tx>
            <c:strRef>
              <c:f>سرمایه!$B$35</c:f>
              <c:strCache>
                <c:ptCount val="1"/>
                <c:pt idx="0">
                  <c:v>ارزش بازار</c:v>
                </c:pt>
              </c:strCache>
            </c:strRef>
          </c:tx>
          <c:spPr>
            <a:solidFill>
              <a:srgbClr val="002060"/>
            </a:solidFill>
            <a:ln>
              <a:noFill/>
            </a:ln>
            <a:effectLst/>
          </c:spPr>
          <c:invertIfNegative val="0"/>
          <c:cat>
            <c:strRef>
              <c:f>سرمایه!$A$36:$A$44</c:f>
              <c:strCache>
                <c:ptCount val="9"/>
                <c:pt idx="0">
                  <c:v>تماوند</c:v>
                </c:pt>
                <c:pt idx="1">
                  <c:v>امین</c:v>
                </c:pt>
                <c:pt idx="2">
                  <c:v>امید</c:v>
                </c:pt>
                <c:pt idx="3">
                  <c:v>لوتوس</c:v>
                </c:pt>
                <c:pt idx="4">
                  <c:v>تملت</c:v>
                </c:pt>
                <c:pt idx="5">
                  <c:v>تکاردان</c:v>
                </c:pt>
                <c:pt idx="6">
                  <c:v>تفارس</c:v>
                </c:pt>
                <c:pt idx="7">
                  <c:v>تکیمیا</c:v>
                </c:pt>
                <c:pt idx="8">
                  <c:v>تنوین</c:v>
                </c:pt>
              </c:strCache>
            </c:strRef>
          </c:cat>
          <c:val>
            <c:numRef>
              <c:f>سرمایه!$B$36:$B$44</c:f>
              <c:numCache>
                <c:formatCode>General</c:formatCode>
                <c:ptCount val="9"/>
                <c:pt idx="0">
                  <c:v>6400</c:v>
                </c:pt>
                <c:pt idx="1">
                  <c:v>7400</c:v>
                </c:pt>
                <c:pt idx="2">
                  <c:v>7300</c:v>
                </c:pt>
                <c:pt idx="3">
                  <c:v>7200</c:v>
                </c:pt>
                <c:pt idx="4">
                  <c:v>7400</c:v>
                </c:pt>
                <c:pt idx="5">
                  <c:v>5800</c:v>
                </c:pt>
                <c:pt idx="6">
                  <c:v>1950</c:v>
                </c:pt>
                <c:pt idx="7">
                  <c:v>3800</c:v>
                </c:pt>
                <c:pt idx="8">
                  <c:v>4600</c:v>
                </c:pt>
              </c:numCache>
            </c:numRef>
          </c:val>
          <c:extLst>
            <c:ext xmlns:c16="http://schemas.microsoft.com/office/drawing/2014/chart" uri="{C3380CC4-5D6E-409C-BE32-E72D297353CC}">
              <c16:uniqueId val="{00000000-138C-46BB-8A41-38E0441FB8A8}"/>
            </c:ext>
          </c:extLst>
        </c:ser>
        <c:ser>
          <c:idx val="1"/>
          <c:order val="1"/>
          <c:tx>
            <c:strRef>
              <c:f>سرمایه!$C$35</c:f>
              <c:strCache>
                <c:ptCount val="1"/>
                <c:pt idx="0">
                  <c:v>سرمایه ثبتی تا 1402</c:v>
                </c:pt>
              </c:strCache>
            </c:strRef>
          </c:tx>
          <c:spPr>
            <a:solidFill>
              <a:srgbClr val="FF0000"/>
            </a:solidFill>
            <a:ln>
              <a:noFill/>
            </a:ln>
            <a:effectLst/>
          </c:spPr>
          <c:invertIfNegative val="0"/>
          <c:cat>
            <c:strRef>
              <c:f>سرمایه!$A$36:$A$44</c:f>
              <c:strCache>
                <c:ptCount val="9"/>
                <c:pt idx="0">
                  <c:v>تماوند</c:v>
                </c:pt>
                <c:pt idx="1">
                  <c:v>امین</c:v>
                </c:pt>
                <c:pt idx="2">
                  <c:v>امید</c:v>
                </c:pt>
                <c:pt idx="3">
                  <c:v>لوتوس</c:v>
                </c:pt>
                <c:pt idx="4">
                  <c:v>تملت</c:v>
                </c:pt>
                <c:pt idx="5">
                  <c:v>تکاردان</c:v>
                </c:pt>
                <c:pt idx="6">
                  <c:v>تفارس</c:v>
                </c:pt>
                <c:pt idx="7">
                  <c:v>تکیمیا</c:v>
                </c:pt>
                <c:pt idx="8">
                  <c:v>تنوین</c:v>
                </c:pt>
              </c:strCache>
            </c:strRef>
          </c:cat>
          <c:val>
            <c:numRef>
              <c:f>سرمایه!$C$36:$C$44</c:f>
              <c:numCache>
                <c:formatCode>General</c:formatCode>
                <c:ptCount val="9"/>
                <c:pt idx="0">
                  <c:v>1400</c:v>
                </c:pt>
                <c:pt idx="1">
                  <c:v>1800</c:v>
                </c:pt>
                <c:pt idx="2">
                  <c:v>2177</c:v>
                </c:pt>
                <c:pt idx="3">
                  <c:v>2400</c:v>
                </c:pt>
                <c:pt idx="4">
                  <c:v>2700</c:v>
                </c:pt>
                <c:pt idx="5">
                  <c:v>2500</c:v>
                </c:pt>
                <c:pt idx="6">
                  <c:v>1000</c:v>
                </c:pt>
                <c:pt idx="7">
                  <c:v>2000</c:v>
                </c:pt>
                <c:pt idx="8">
                  <c:v>3850</c:v>
                </c:pt>
              </c:numCache>
            </c:numRef>
          </c:val>
          <c:extLst>
            <c:ext xmlns:c16="http://schemas.microsoft.com/office/drawing/2014/chart" uri="{C3380CC4-5D6E-409C-BE32-E72D297353CC}">
              <c16:uniqueId val="{00000001-138C-46BB-8A41-38E0441FB8A8}"/>
            </c:ext>
          </c:extLst>
        </c:ser>
        <c:ser>
          <c:idx val="3"/>
          <c:order val="3"/>
          <c:tx>
            <c:strRef>
              <c:f>سرمایه!$E$35</c:f>
              <c:strCache>
                <c:ptCount val="1"/>
                <c:pt idx="0">
                  <c:v>دارایی در پایان 1402</c:v>
                </c:pt>
              </c:strCache>
            </c:strRef>
          </c:tx>
          <c:spPr>
            <a:solidFill>
              <a:srgbClr val="00B050"/>
            </a:solidFill>
            <a:ln>
              <a:noFill/>
            </a:ln>
            <a:effectLst/>
          </c:spPr>
          <c:invertIfNegative val="0"/>
          <c:cat>
            <c:strRef>
              <c:f>سرمایه!$A$36:$A$44</c:f>
              <c:strCache>
                <c:ptCount val="9"/>
                <c:pt idx="0">
                  <c:v>تماوند</c:v>
                </c:pt>
                <c:pt idx="1">
                  <c:v>امین</c:v>
                </c:pt>
                <c:pt idx="2">
                  <c:v>امید</c:v>
                </c:pt>
                <c:pt idx="3">
                  <c:v>لوتوس</c:v>
                </c:pt>
                <c:pt idx="4">
                  <c:v>تملت</c:v>
                </c:pt>
                <c:pt idx="5">
                  <c:v>تکاردان</c:v>
                </c:pt>
                <c:pt idx="6">
                  <c:v>تفارس</c:v>
                </c:pt>
                <c:pt idx="7">
                  <c:v>تکیمیا</c:v>
                </c:pt>
                <c:pt idx="8">
                  <c:v>تنوین</c:v>
                </c:pt>
              </c:strCache>
            </c:strRef>
          </c:cat>
          <c:val>
            <c:numRef>
              <c:f>سرمایه!$E$36:$E$44</c:f>
              <c:numCache>
                <c:formatCode>_ * #,##0_-_ ;_ * #,##0\-_ ;_ * "-"??_-_ ;_ @_ </c:formatCode>
                <c:ptCount val="9"/>
                <c:pt idx="0">
                  <c:v>2160</c:v>
                </c:pt>
                <c:pt idx="1">
                  <c:v>3845</c:v>
                </c:pt>
                <c:pt idx="2">
                  <c:v>4076</c:v>
                </c:pt>
                <c:pt idx="3">
                  <c:v>8143</c:v>
                </c:pt>
                <c:pt idx="4">
                  <c:v>5059</c:v>
                </c:pt>
                <c:pt idx="5">
                  <c:v>5532</c:v>
                </c:pt>
                <c:pt idx="6">
                  <c:v>1826</c:v>
                </c:pt>
                <c:pt idx="7">
                  <c:v>3000</c:v>
                </c:pt>
                <c:pt idx="8">
                  <c:v>5776</c:v>
                </c:pt>
              </c:numCache>
            </c:numRef>
          </c:val>
          <c:extLst>
            <c:ext xmlns:c16="http://schemas.microsoft.com/office/drawing/2014/chart" uri="{C3380CC4-5D6E-409C-BE32-E72D297353CC}">
              <c16:uniqueId val="{00000002-138C-46BB-8A41-38E0441FB8A8}"/>
            </c:ext>
          </c:extLst>
        </c:ser>
        <c:dLbls>
          <c:showLegendKey val="0"/>
          <c:showVal val="0"/>
          <c:showCatName val="0"/>
          <c:showSerName val="0"/>
          <c:showPercent val="0"/>
          <c:showBubbleSize val="0"/>
        </c:dLbls>
        <c:gapWidth val="219"/>
        <c:axId val="1980668623"/>
        <c:axId val="1980669039"/>
      </c:barChart>
      <c:lineChart>
        <c:grouping val="standard"/>
        <c:varyColors val="0"/>
        <c:ser>
          <c:idx val="2"/>
          <c:order val="2"/>
          <c:tx>
            <c:strRef>
              <c:f>سرمایه!$D$35</c:f>
              <c:strCache>
                <c:ptCount val="1"/>
                <c:pt idx="0">
                  <c:v>نسبت ارزش بازار به سرمایه ثبتی</c:v>
                </c:pt>
              </c:strCache>
            </c:strRef>
          </c:tx>
          <c:spPr>
            <a:ln w="28575" cap="rnd">
              <a:solidFill>
                <a:srgbClr val="00B0F0"/>
              </a:solidFill>
              <a:round/>
            </a:ln>
            <a:effectLst/>
          </c:spPr>
          <c:marker>
            <c:symbol val="none"/>
          </c:marker>
          <c:cat>
            <c:strRef>
              <c:f>سرمایه!$A$36:$A$44</c:f>
              <c:strCache>
                <c:ptCount val="9"/>
                <c:pt idx="0">
                  <c:v>تماوند</c:v>
                </c:pt>
                <c:pt idx="1">
                  <c:v>امین</c:v>
                </c:pt>
                <c:pt idx="2">
                  <c:v>امید</c:v>
                </c:pt>
                <c:pt idx="3">
                  <c:v>لوتوس</c:v>
                </c:pt>
                <c:pt idx="4">
                  <c:v>تملت</c:v>
                </c:pt>
                <c:pt idx="5">
                  <c:v>تکاردان</c:v>
                </c:pt>
                <c:pt idx="6">
                  <c:v>تفارس</c:v>
                </c:pt>
                <c:pt idx="7">
                  <c:v>تکیمیا</c:v>
                </c:pt>
                <c:pt idx="8">
                  <c:v>تنوین</c:v>
                </c:pt>
              </c:strCache>
            </c:strRef>
          </c:cat>
          <c:val>
            <c:numRef>
              <c:f>سرمایه!$D$36:$D$44</c:f>
              <c:numCache>
                <c:formatCode>0%</c:formatCode>
                <c:ptCount val="9"/>
                <c:pt idx="0">
                  <c:v>4.5714285714285712</c:v>
                </c:pt>
                <c:pt idx="1">
                  <c:v>4.1111111111111107</c:v>
                </c:pt>
                <c:pt idx="2">
                  <c:v>3.3532384014699126</c:v>
                </c:pt>
                <c:pt idx="3">
                  <c:v>3</c:v>
                </c:pt>
                <c:pt idx="4">
                  <c:v>2.7407407407407409</c:v>
                </c:pt>
                <c:pt idx="5">
                  <c:v>2.3199999999999998</c:v>
                </c:pt>
                <c:pt idx="6">
                  <c:v>1.95</c:v>
                </c:pt>
                <c:pt idx="7">
                  <c:v>1.9</c:v>
                </c:pt>
                <c:pt idx="8">
                  <c:v>1.1948051948051948</c:v>
                </c:pt>
              </c:numCache>
            </c:numRef>
          </c:val>
          <c:smooth val="0"/>
          <c:extLst>
            <c:ext xmlns:c16="http://schemas.microsoft.com/office/drawing/2014/chart" uri="{C3380CC4-5D6E-409C-BE32-E72D297353CC}">
              <c16:uniqueId val="{00000003-138C-46BB-8A41-38E0441FB8A8}"/>
            </c:ext>
          </c:extLst>
        </c:ser>
        <c:ser>
          <c:idx val="4"/>
          <c:order val="4"/>
          <c:tx>
            <c:strRef>
              <c:f>سرمایه!$F$35</c:f>
              <c:strCache>
                <c:ptCount val="1"/>
                <c:pt idx="0">
                  <c:v>نسبت ارزش بازار به دارایی</c:v>
                </c:pt>
              </c:strCache>
            </c:strRef>
          </c:tx>
          <c:spPr>
            <a:ln w="28575" cap="rnd">
              <a:solidFill>
                <a:srgbClr val="FFFF00"/>
              </a:solidFill>
              <a:round/>
            </a:ln>
            <a:effectLst/>
          </c:spPr>
          <c:marker>
            <c:symbol val="none"/>
          </c:marker>
          <c:cat>
            <c:strRef>
              <c:f>سرمایه!$A$36:$A$44</c:f>
              <c:strCache>
                <c:ptCount val="9"/>
                <c:pt idx="0">
                  <c:v>تماوند</c:v>
                </c:pt>
                <c:pt idx="1">
                  <c:v>امین</c:v>
                </c:pt>
                <c:pt idx="2">
                  <c:v>امید</c:v>
                </c:pt>
                <c:pt idx="3">
                  <c:v>لوتوس</c:v>
                </c:pt>
                <c:pt idx="4">
                  <c:v>تملت</c:v>
                </c:pt>
                <c:pt idx="5">
                  <c:v>تکاردان</c:v>
                </c:pt>
                <c:pt idx="6">
                  <c:v>تفارس</c:v>
                </c:pt>
                <c:pt idx="7">
                  <c:v>تکیمیا</c:v>
                </c:pt>
                <c:pt idx="8">
                  <c:v>تنوین</c:v>
                </c:pt>
              </c:strCache>
            </c:strRef>
          </c:cat>
          <c:val>
            <c:numRef>
              <c:f>سرمایه!$F$36:$F$44</c:f>
              <c:numCache>
                <c:formatCode>0%</c:formatCode>
                <c:ptCount val="9"/>
                <c:pt idx="0">
                  <c:v>2.9629629629629628</c:v>
                </c:pt>
                <c:pt idx="1">
                  <c:v>1.9245773732119635</c:v>
                </c:pt>
                <c:pt idx="2">
                  <c:v>1.7909715407262021</c:v>
                </c:pt>
                <c:pt idx="3">
                  <c:v>0.8841950141225593</c:v>
                </c:pt>
                <c:pt idx="4">
                  <c:v>1.4627396718719115</c:v>
                </c:pt>
                <c:pt idx="5">
                  <c:v>1.0484454085321764</c:v>
                </c:pt>
                <c:pt idx="6">
                  <c:v>1.0679079956188391</c:v>
                </c:pt>
                <c:pt idx="7">
                  <c:v>1.2666666666666666</c:v>
                </c:pt>
                <c:pt idx="8">
                  <c:v>0.79639889196675895</c:v>
                </c:pt>
              </c:numCache>
            </c:numRef>
          </c:val>
          <c:smooth val="0"/>
          <c:extLst>
            <c:ext xmlns:c16="http://schemas.microsoft.com/office/drawing/2014/chart" uri="{C3380CC4-5D6E-409C-BE32-E72D297353CC}">
              <c16:uniqueId val="{00000004-138C-46BB-8A41-38E0441FB8A8}"/>
            </c:ext>
          </c:extLst>
        </c:ser>
        <c:dLbls>
          <c:showLegendKey val="0"/>
          <c:showVal val="0"/>
          <c:showCatName val="0"/>
          <c:showSerName val="0"/>
          <c:showPercent val="0"/>
          <c:showBubbleSize val="0"/>
        </c:dLbls>
        <c:marker val="1"/>
        <c:smooth val="0"/>
        <c:axId val="1980658639"/>
        <c:axId val="1980657807"/>
      </c:lineChart>
      <c:catAx>
        <c:axId val="19806686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80669039"/>
        <c:crosses val="autoZero"/>
        <c:auto val="1"/>
        <c:lblAlgn val="ctr"/>
        <c:lblOffset val="100"/>
        <c:noMultiLvlLbl val="0"/>
      </c:catAx>
      <c:valAx>
        <c:axId val="1980669039"/>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80668623"/>
        <c:crosses val="autoZero"/>
        <c:crossBetween val="between"/>
      </c:valAx>
      <c:valAx>
        <c:axId val="1980657807"/>
        <c:scaling>
          <c:orientation val="minMax"/>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80658639"/>
        <c:crosses val="max"/>
        <c:crossBetween val="between"/>
      </c:valAx>
      <c:catAx>
        <c:axId val="1980658639"/>
        <c:scaling>
          <c:orientation val="minMax"/>
        </c:scaling>
        <c:delete val="1"/>
        <c:axPos val="b"/>
        <c:numFmt formatCode="General" sourceLinked="1"/>
        <c:majorTickMark val="out"/>
        <c:minorTickMark val="none"/>
        <c:tickLblPos val="nextTo"/>
        <c:crossAx val="1980657807"/>
        <c:crosses val="autoZero"/>
        <c:auto val="1"/>
        <c:lblAlgn val="ctr"/>
        <c:lblOffset val="100"/>
        <c:noMultiLvlLbl val="0"/>
      </c:catAx>
      <c:spPr>
        <a:noFill/>
        <a:ln>
          <a:noFill/>
        </a:ln>
        <a:effectLst/>
      </c:spPr>
    </c:plotArea>
    <c:legend>
      <c:legendPos val="b"/>
      <c:layout>
        <c:manualLayout>
          <c:xMode val="edge"/>
          <c:yMode val="edge"/>
          <c:x val="6.8743880046466838E-2"/>
          <c:y val="0.87320847699297988"/>
          <c:w val="0.87669655796204626"/>
          <c:h val="8.470472624120498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Yekan Bakh" panose="00000500000000000000" pitchFamily="50" charset="-78"/>
                <a:ea typeface="+mn-ea"/>
                <a:cs typeface="Yekan Bakh" panose="00000500000000000000" pitchFamily="50" charset="-78"/>
              </a:defRPr>
            </a:pPr>
            <a:r>
              <a:rPr lang="en-US"/>
              <a:t>P/E</a:t>
            </a:r>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title>
    <c:autoTitleDeleted val="0"/>
    <c:plotArea>
      <c:layout/>
      <c:lineChart>
        <c:grouping val="standard"/>
        <c:varyColors val="0"/>
        <c:ser>
          <c:idx val="4"/>
          <c:order val="0"/>
          <c:tx>
            <c:strRef>
              <c:f>'p.e صنعت'!$A$2</c:f>
              <c:strCache>
                <c:ptCount val="1"/>
                <c:pt idx="0">
                  <c:v>تنوین</c:v>
                </c:pt>
              </c:strCache>
            </c:strRef>
          </c:tx>
          <c:spPr>
            <a:ln w="28575" cap="rnd">
              <a:solidFill>
                <a:schemeClr val="accent5"/>
              </a:solidFill>
              <a:round/>
            </a:ln>
            <a:effectLst/>
          </c:spPr>
          <c:marker>
            <c:symbol val="none"/>
          </c:marker>
          <c:cat>
            <c:numRef>
              <c:f>'p.e صنعت'!$B$1:$E$1</c:f>
              <c:numCache>
                <c:formatCode>General</c:formatCode>
                <c:ptCount val="4"/>
                <c:pt idx="0">
                  <c:v>1399</c:v>
                </c:pt>
                <c:pt idx="1">
                  <c:v>1400</c:v>
                </c:pt>
                <c:pt idx="2">
                  <c:v>1401</c:v>
                </c:pt>
                <c:pt idx="3">
                  <c:v>1402</c:v>
                </c:pt>
              </c:numCache>
            </c:numRef>
          </c:cat>
          <c:val>
            <c:numRef>
              <c:f>'p.e صنعت'!$B$2:$E$2</c:f>
              <c:numCache>
                <c:formatCode>General</c:formatCode>
                <c:ptCount val="4"/>
                <c:pt idx="0">
                  <c:v>9.4</c:v>
                </c:pt>
                <c:pt idx="1">
                  <c:v>6.4</c:v>
                </c:pt>
                <c:pt idx="2">
                  <c:v>5.5</c:v>
                </c:pt>
                <c:pt idx="3">
                  <c:v>5.9</c:v>
                </c:pt>
              </c:numCache>
            </c:numRef>
          </c:val>
          <c:smooth val="0"/>
          <c:extLst>
            <c:ext xmlns:c16="http://schemas.microsoft.com/office/drawing/2014/chart" uri="{C3380CC4-5D6E-409C-BE32-E72D297353CC}">
              <c16:uniqueId val="{00000000-03F8-4216-AAB7-63F1F3436259}"/>
            </c:ext>
          </c:extLst>
        </c:ser>
        <c:ser>
          <c:idx val="0"/>
          <c:order val="1"/>
          <c:tx>
            <c:strRef>
              <c:f>'p.e صنعت'!$A$3</c:f>
              <c:strCache>
                <c:ptCount val="1"/>
                <c:pt idx="0">
                  <c:v>تماوند</c:v>
                </c:pt>
              </c:strCache>
            </c:strRef>
          </c:tx>
          <c:spPr>
            <a:ln w="28575" cap="rnd">
              <a:solidFill>
                <a:schemeClr val="accent1"/>
              </a:solidFill>
              <a:round/>
            </a:ln>
            <a:effectLst/>
          </c:spPr>
          <c:marker>
            <c:symbol val="none"/>
          </c:marker>
          <c:val>
            <c:numRef>
              <c:f>'p.e صنعت'!$B$3:$E$3</c:f>
              <c:numCache>
                <c:formatCode>General</c:formatCode>
                <c:ptCount val="4"/>
                <c:pt idx="2">
                  <c:v>12.1</c:v>
                </c:pt>
                <c:pt idx="3">
                  <c:v>9.4</c:v>
                </c:pt>
              </c:numCache>
            </c:numRef>
          </c:val>
          <c:smooth val="0"/>
          <c:extLst>
            <c:ext xmlns:c16="http://schemas.microsoft.com/office/drawing/2014/chart" uri="{C3380CC4-5D6E-409C-BE32-E72D297353CC}">
              <c16:uniqueId val="{00000001-03F8-4216-AAB7-63F1F3436259}"/>
            </c:ext>
          </c:extLst>
        </c:ser>
        <c:ser>
          <c:idx val="1"/>
          <c:order val="2"/>
          <c:tx>
            <c:strRef>
              <c:f>'p.e صنعت'!$A$4</c:f>
              <c:strCache>
                <c:ptCount val="1"/>
                <c:pt idx="0">
                  <c:v>تملت</c:v>
                </c:pt>
              </c:strCache>
            </c:strRef>
          </c:tx>
          <c:spPr>
            <a:ln w="28575" cap="rnd">
              <a:solidFill>
                <a:schemeClr val="accent2"/>
              </a:solidFill>
              <a:round/>
            </a:ln>
            <a:effectLst/>
          </c:spPr>
          <c:marker>
            <c:symbol val="none"/>
          </c:marker>
          <c:val>
            <c:numRef>
              <c:f>'p.e صنعت'!$B$4:$E$4</c:f>
              <c:numCache>
                <c:formatCode>General</c:formatCode>
                <c:ptCount val="4"/>
                <c:pt idx="0">
                  <c:v>12.6</c:v>
                </c:pt>
                <c:pt idx="1">
                  <c:v>8.4</c:v>
                </c:pt>
                <c:pt idx="2" formatCode="0.0">
                  <c:v>9.117647058823529</c:v>
                </c:pt>
                <c:pt idx="3">
                  <c:v>7.2</c:v>
                </c:pt>
              </c:numCache>
            </c:numRef>
          </c:val>
          <c:smooth val="0"/>
          <c:extLst>
            <c:ext xmlns:c16="http://schemas.microsoft.com/office/drawing/2014/chart" uri="{C3380CC4-5D6E-409C-BE32-E72D297353CC}">
              <c16:uniqueId val="{00000002-03F8-4216-AAB7-63F1F3436259}"/>
            </c:ext>
          </c:extLst>
        </c:ser>
        <c:ser>
          <c:idx val="2"/>
          <c:order val="3"/>
          <c:tx>
            <c:strRef>
              <c:f>'p.e صنعت'!$A$5</c:f>
              <c:strCache>
                <c:ptCount val="1"/>
                <c:pt idx="0">
                  <c:v>امین</c:v>
                </c:pt>
              </c:strCache>
            </c:strRef>
          </c:tx>
          <c:spPr>
            <a:ln w="28575" cap="rnd">
              <a:solidFill>
                <a:schemeClr val="accent3"/>
              </a:solidFill>
              <a:round/>
            </a:ln>
            <a:effectLst/>
          </c:spPr>
          <c:marker>
            <c:symbol val="none"/>
          </c:marker>
          <c:val>
            <c:numRef>
              <c:f>'p.e صنعت'!$B$5:$E$5</c:f>
              <c:numCache>
                <c:formatCode>General</c:formatCode>
                <c:ptCount val="4"/>
                <c:pt idx="0">
                  <c:v>23.5</c:v>
                </c:pt>
                <c:pt idx="1">
                  <c:v>13.3</c:v>
                </c:pt>
                <c:pt idx="2">
                  <c:v>18.2</c:v>
                </c:pt>
                <c:pt idx="3">
                  <c:v>21.8</c:v>
                </c:pt>
              </c:numCache>
            </c:numRef>
          </c:val>
          <c:smooth val="0"/>
          <c:extLst>
            <c:ext xmlns:c16="http://schemas.microsoft.com/office/drawing/2014/chart" uri="{C3380CC4-5D6E-409C-BE32-E72D297353CC}">
              <c16:uniqueId val="{00000003-03F8-4216-AAB7-63F1F3436259}"/>
            </c:ext>
          </c:extLst>
        </c:ser>
        <c:ser>
          <c:idx val="3"/>
          <c:order val="4"/>
          <c:tx>
            <c:strRef>
              <c:f>'p.e صنعت'!$A$6</c:f>
              <c:strCache>
                <c:ptCount val="1"/>
                <c:pt idx="0">
                  <c:v>امید</c:v>
                </c:pt>
              </c:strCache>
            </c:strRef>
          </c:tx>
          <c:spPr>
            <a:ln w="28575" cap="rnd">
              <a:solidFill>
                <a:schemeClr val="accent4"/>
              </a:solidFill>
              <a:round/>
            </a:ln>
            <a:effectLst/>
          </c:spPr>
          <c:marker>
            <c:symbol val="none"/>
          </c:marker>
          <c:val>
            <c:numRef>
              <c:f>'p.e صنعت'!$B$6:$E$6</c:f>
              <c:numCache>
                <c:formatCode>General</c:formatCode>
                <c:ptCount val="4"/>
                <c:pt idx="0">
                  <c:v>19.3</c:v>
                </c:pt>
                <c:pt idx="1">
                  <c:v>17.8</c:v>
                </c:pt>
                <c:pt idx="2">
                  <c:v>14.9</c:v>
                </c:pt>
                <c:pt idx="3">
                  <c:v>8.1999999999999993</c:v>
                </c:pt>
              </c:numCache>
            </c:numRef>
          </c:val>
          <c:smooth val="0"/>
          <c:extLst>
            <c:ext xmlns:c16="http://schemas.microsoft.com/office/drawing/2014/chart" uri="{C3380CC4-5D6E-409C-BE32-E72D297353CC}">
              <c16:uniqueId val="{00000004-03F8-4216-AAB7-63F1F3436259}"/>
            </c:ext>
          </c:extLst>
        </c:ser>
        <c:ser>
          <c:idx val="5"/>
          <c:order val="5"/>
          <c:tx>
            <c:strRef>
              <c:f>'p.e صنعت'!$A$7</c:f>
              <c:strCache>
                <c:ptCount val="1"/>
                <c:pt idx="0">
                  <c:v>لوتوس</c:v>
                </c:pt>
              </c:strCache>
            </c:strRef>
          </c:tx>
          <c:spPr>
            <a:ln w="28575" cap="rnd">
              <a:solidFill>
                <a:schemeClr val="accent6"/>
              </a:solidFill>
              <a:round/>
            </a:ln>
            <a:effectLst/>
          </c:spPr>
          <c:marker>
            <c:symbol val="none"/>
          </c:marker>
          <c:val>
            <c:numRef>
              <c:f>'p.e صنعت'!$B$7:$E$7</c:f>
              <c:numCache>
                <c:formatCode>General</c:formatCode>
                <c:ptCount val="4"/>
                <c:pt idx="0">
                  <c:v>12.9</c:v>
                </c:pt>
                <c:pt idx="1">
                  <c:v>7.1</c:v>
                </c:pt>
                <c:pt idx="2">
                  <c:v>7.6</c:v>
                </c:pt>
                <c:pt idx="3">
                  <c:v>6</c:v>
                </c:pt>
              </c:numCache>
            </c:numRef>
          </c:val>
          <c:smooth val="0"/>
          <c:extLst>
            <c:ext xmlns:c16="http://schemas.microsoft.com/office/drawing/2014/chart" uri="{C3380CC4-5D6E-409C-BE32-E72D297353CC}">
              <c16:uniqueId val="{00000005-03F8-4216-AAB7-63F1F3436259}"/>
            </c:ext>
          </c:extLst>
        </c:ser>
        <c:ser>
          <c:idx val="6"/>
          <c:order val="6"/>
          <c:tx>
            <c:strRef>
              <c:f>'p.e صنعت'!$A$8</c:f>
              <c:strCache>
                <c:ptCount val="1"/>
                <c:pt idx="0">
                  <c:v>میانگین گروه</c:v>
                </c:pt>
              </c:strCache>
            </c:strRef>
          </c:tx>
          <c:spPr>
            <a:ln w="28575" cap="rnd">
              <a:solidFill>
                <a:schemeClr val="accent1">
                  <a:lumMod val="60000"/>
                </a:schemeClr>
              </a:solidFill>
              <a:round/>
            </a:ln>
            <a:effectLst/>
          </c:spPr>
          <c:marker>
            <c:symbol val="none"/>
          </c:marker>
          <c:val>
            <c:numRef>
              <c:f>'p.e صنعت'!$B$8:$E$8</c:f>
              <c:numCache>
                <c:formatCode>0.0</c:formatCode>
                <c:ptCount val="4"/>
                <c:pt idx="0">
                  <c:v>15.540000000000001</c:v>
                </c:pt>
                <c:pt idx="1">
                  <c:v>10.600000000000001</c:v>
                </c:pt>
                <c:pt idx="2">
                  <c:v>11.236274509803922</c:v>
                </c:pt>
                <c:pt idx="3">
                  <c:v>9.75</c:v>
                </c:pt>
              </c:numCache>
            </c:numRef>
          </c:val>
          <c:smooth val="0"/>
          <c:extLst>
            <c:ext xmlns:c16="http://schemas.microsoft.com/office/drawing/2014/chart" uri="{C3380CC4-5D6E-409C-BE32-E72D297353CC}">
              <c16:uniqueId val="{00000006-03F8-4216-AAB7-63F1F3436259}"/>
            </c:ext>
          </c:extLst>
        </c:ser>
        <c:dLbls>
          <c:showLegendKey val="0"/>
          <c:showVal val="0"/>
          <c:showCatName val="0"/>
          <c:showSerName val="0"/>
          <c:showPercent val="0"/>
          <c:showBubbleSize val="0"/>
        </c:dLbls>
        <c:smooth val="0"/>
        <c:axId val="1093466016"/>
        <c:axId val="1093463520"/>
      </c:lineChart>
      <c:catAx>
        <c:axId val="1093466016"/>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093463520"/>
        <c:crosses val="autoZero"/>
        <c:auto val="1"/>
        <c:lblAlgn val="ctr"/>
        <c:lblOffset val="100"/>
        <c:noMultiLvlLbl val="0"/>
      </c:catAx>
      <c:valAx>
        <c:axId val="1093463520"/>
        <c:scaling>
          <c:orientation val="minMax"/>
        </c:scaling>
        <c:delete val="0"/>
        <c:axPos val="l"/>
        <c:minorGridlines>
          <c:spPr>
            <a:ln w="9525" cap="flat" cmpd="sng" algn="ctr">
              <a:solidFill>
                <a:schemeClr val="tx1">
                  <a:lumMod val="5000"/>
                  <a:lumOff val="95000"/>
                </a:schemeClr>
              </a:solid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0934660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'درآمد تنوین'!$A$39</c:f>
              <c:strCache>
                <c:ptCount val="1"/>
                <c:pt idx="0">
                  <c:v>درآمد پذیره نویسی</c:v>
                </c:pt>
              </c:strCache>
            </c:strRef>
          </c:tx>
          <c:spPr>
            <a:solidFill>
              <a:srgbClr val="002060"/>
            </a:solidFill>
            <a:ln>
              <a:noFill/>
            </a:ln>
            <a:effectLst/>
          </c:spPr>
          <c:invertIfNegative val="0"/>
          <c:cat>
            <c:numRef>
              <c:f>'درآمد تنوین'!$B$38:$G$38</c:f>
              <c:numCache>
                <c:formatCode>General</c:formatCode>
                <c:ptCount val="6"/>
                <c:pt idx="0">
                  <c:v>1397</c:v>
                </c:pt>
                <c:pt idx="1">
                  <c:v>1398</c:v>
                </c:pt>
                <c:pt idx="2">
                  <c:v>1399</c:v>
                </c:pt>
                <c:pt idx="3">
                  <c:v>1400</c:v>
                </c:pt>
                <c:pt idx="4">
                  <c:v>1401</c:v>
                </c:pt>
                <c:pt idx="5">
                  <c:v>1402</c:v>
                </c:pt>
              </c:numCache>
            </c:numRef>
          </c:cat>
          <c:val>
            <c:numRef>
              <c:f>'درآمد تنوین'!$B$39:$G$39</c:f>
              <c:numCache>
                <c:formatCode>0%</c:formatCode>
                <c:ptCount val="6"/>
                <c:pt idx="0">
                  <c:v>6.5479663118817213E-2</c:v>
                </c:pt>
                <c:pt idx="1">
                  <c:v>0.22768254388433767</c:v>
                </c:pt>
                <c:pt idx="2">
                  <c:v>9.3624835478354068E-2</c:v>
                </c:pt>
                <c:pt idx="3">
                  <c:v>0.1903438956709313</c:v>
                </c:pt>
                <c:pt idx="4">
                  <c:v>0.36499061638542685</c:v>
                </c:pt>
                <c:pt idx="5">
                  <c:v>0.19532345031331558</c:v>
                </c:pt>
              </c:numCache>
            </c:numRef>
          </c:val>
          <c:extLst>
            <c:ext xmlns:c16="http://schemas.microsoft.com/office/drawing/2014/chart" uri="{C3380CC4-5D6E-409C-BE32-E72D297353CC}">
              <c16:uniqueId val="{00000000-B4FC-4950-B12D-DC427F7F3A9A}"/>
            </c:ext>
          </c:extLst>
        </c:ser>
        <c:ser>
          <c:idx val="1"/>
          <c:order val="1"/>
          <c:tx>
            <c:strRef>
              <c:f>'درآمد تنوین'!$A$40</c:f>
              <c:strCache>
                <c:ptCount val="1"/>
                <c:pt idx="0">
                  <c:v>درآمد بازارگردانی</c:v>
                </c:pt>
              </c:strCache>
            </c:strRef>
          </c:tx>
          <c:spPr>
            <a:solidFill>
              <a:srgbClr val="FF0000"/>
            </a:solidFill>
            <a:ln>
              <a:noFill/>
            </a:ln>
            <a:effectLst/>
          </c:spPr>
          <c:invertIfNegative val="0"/>
          <c:cat>
            <c:numRef>
              <c:f>'درآمد تنوین'!$B$38:$G$38</c:f>
              <c:numCache>
                <c:formatCode>General</c:formatCode>
                <c:ptCount val="6"/>
                <c:pt idx="0">
                  <c:v>1397</c:v>
                </c:pt>
                <c:pt idx="1">
                  <c:v>1398</c:v>
                </c:pt>
                <c:pt idx="2">
                  <c:v>1399</c:v>
                </c:pt>
                <c:pt idx="3">
                  <c:v>1400</c:v>
                </c:pt>
                <c:pt idx="4">
                  <c:v>1401</c:v>
                </c:pt>
                <c:pt idx="5">
                  <c:v>1402</c:v>
                </c:pt>
              </c:numCache>
            </c:numRef>
          </c:cat>
          <c:val>
            <c:numRef>
              <c:f>'درآمد تنوین'!$B$40:$G$40</c:f>
              <c:numCache>
                <c:formatCode>0%</c:formatCode>
                <c:ptCount val="6"/>
                <c:pt idx="0">
                  <c:v>0.19944178384100369</c:v>
                </c:pt>
                <c:pt idx="1">
                  <c:v>0.14163335499672494</c:v>
                </c:pt>
                <c:pt idx="2">
                  <c:v>0.10260371103037182</c:v>
                </c:pt>
                <c:pt idx="3">
                  <c:v>0.12159792522957348</c:v>
                </c:pt>
                <c:pt idx="4">
                  <c:v>8.1619692187358567E-2</c:v>
                </c:pt>
                <c:pt idx="5">
                  <c:v>0.11627822514066323</c:v>
                </c:pt>
              </c:numCache>
            </c:numRef>
          </c:val>
          <c:extLst>
            <c:ext xmlns:c16="http://schemas.microsoft.com/office/drawing/2014/chart" uri="{C3380CC4-5D6E-409C-BE32-E72D297353CC}">
              <c16:uniqueId val="{00000001-B4FC-4950-B12D-DC427F7F3A9A}"/>
            </c:ext>
          </c:extLst>
        </c:ser>
        <c:ser>
          <c:idx val="2"/>
          <c:order val="2"/>
          <c:tx>
            <c:strRef>
              <c:f>'درآمد تنوین'!$A$41</c:f>
              <c:strCache>
                <c:ptCount val="1"/>
                <c:pt idx="0">
                  <c:v>درآمد از سرمایه گذاری</c:v>
                </c:pt>
              </c:strCache>
            </c:strRef>
          </c:tx>
          <c:spPr>
            <a:solidFill>
              <a:srgbClr val="00B050"/>
            </a:solidFill>
            <a:ln>
              <a:noFill/>
            </a:ln>
            <a:effectLst/>
          </c:spPr>
          <c:invertIfNegative val="0"/>
          <c:cat>
            <c:numRef>
              <c:f>'درآمد تنوین'!$B$38:$G$38</c:f>
              <c:numCache>
                <c:formatCode>General</c:formatCode>
                <c:ptCount val="6"/>
                <c:pt idx="0">
                  <c:v>1397</c:v>
                </c:pt>
                <c:pt idx="1">
                  <c:v>1398</c:v>
                </c:pt>
                <c:pt idx="2">
                  <c:v>1399</c:v>
                </c:pt>
                <c:pt idx="3">
                  <c:v>1400</c:v>
                </c:pt>
                <c:pt idx="4">
                  <c:v>1401</c:v>
                </c:pt>
                <c:pt idx="5">
                  <c:v>1402</c:v>
                </c:pt>
              </c:numCache>
            </c:numRef>
          </c:cat>
          <c:val>
            <c:numRef>
              <c:f>'درآمد تنوین'!$B$41:$G$41</c:f>
              <c:numCache>
                <c:formatCode>0%</c:formatCode>
                <c:ptCount val="6"/>
                <c:pt idx="0">
                  <c:v>0.68428110948865362</c:v>
                </c:pt>
                <c:pt idx="1">
                  <c:v>0.61649907241760515</c:v>
                </c:pt>
                <c:pt idx="2">
                  <c:v>0.78503713394754748</c:v>
                </c:pt>
                <c:pt idx="3">
                  <c:v>0.68447511282764195</c:v>
                </c:pt>
                <c:pt idx="4">
                  <c:v>0.54989270688875769</c:v>
                </c:pt>
                <c:pt idx="5">
                  <c:v>0.68569236878728634</c:v>
                </c:pt>
              </c:numCache>
            </c:numRef>
          </c:val>
          <c:extLst>
            <c:ext xmlns:c16="http://schemas.microsoft.com/office/drawing/2014/chart" uri="{C3380CC4-5D6E-409C-BE32-E72D297353CC}">
              <c16:uniqueId val="{00000002-B4FC-4950-B12D-DC427F7F3A9A}"/>
            </c:ext>
          </c:extLst>
        </c:ser>
        <c:dLbls>
          <c:showLegendKey val="0"/>
          <c:showVal val="0"/>
          <c:showCatName val="0"/>
          <c:showSerName val="0"/>
          <c:showPercent val="0"/>
          <c:showBubbleSize val="0"/>
        </c:dLbls>
        <c:gapWidth val="219"/>
        <c:overlap val="-27"/>
        <c:axId val="1922478911"/>
        <c:axId val="1922466431"/>
      </c:barChart>
      <c:catAx>
        <c:axId val="1922478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22466431"/>
        <c:crosses val="autoZero"/>
        <c:auto val="1"/>
        <c:lblAlgn val="ctr"/>
        <c:lblOffset val="100"/>
        <c:noMultiLvlLbl val="0"/>
      </c:catAx>
      <c:valAx>
        <c:axId val="1922466431"/>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2247891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1" i="0" u="none" strike="noStrike" kern="1200" spc="0" baseline="0">
                <a:solidFill>
                  <a:schemeClr val="tx1">
                    <a:lumMod val="65000"/>
                    <a:lumOff val="35000"/>
                  </a:schemeClr>
                </a:solidFill>
                <a:latin typeface="Yekan Bakh" panose="00000500000000000000" pitchFamily="50" charset="-78"/>
                <a:ea typeface="+mn-ea"/>
                <a:cs typeface="Yekan Bakh" panose="00000500000000000000" pitchFamily="50" charset="-78"/>
              </a:defRPr>
            </a:pPr>
            <a:r>
              <a:rPr lang="fa-IR"/>
              <a:t>درآمدهای عملیاتی</a:t>
            </a:r>
            <a:endParaRPr lang="en-US"/>
          </a:p>
        </c:rich>
      </c:tx>
      <c:overlay val="0"/>
      <c:spPr>
        <a:noFill/>
        <a:ln>
          <a:noFill/>
        </a:ln>
        <a:effectLst/>
      </c:spPr>
      <c:txPr>
        <a:bodyPr rot="0" spcFirstLastPara="1" vertOverflow="ellipsis" vert="horz" wrap="square" anchor="ctr" anchorCtr="1"/>
        <a:lstStyle/>
        <a:p>
          <a:pPr>
            <a:defRPr sz="1080" b="1" i="0" u="none" strike="noStrike" kern="1200" spc="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title>
    <c:autoTitleDeleted val="0"/>
    <c:plotArea>
      <c:layout>
        <c:manualLayout>
          <c:layoutTarget val="inner"/>
          <c:xMode val="edge"/>
          <c:yMode val="edge"/>
          <c:x val="0.12631878182904202"/>
          <c:y val="7.407407407407407E-2"/>
          <c:w val="0.83608946890863156"/>
          <c:h val="0.83496901428988046"/>
        </c:manualLayout>
      </c:layout>
      <c:barChart>
        <c:barDir val="col"/>
        <c:grouping val="clustered"/>
        <c:varyColors val="0"/>
        <c:ser>
          <c:idx val="0"/>
          <c:order val="0"/>
          <c:spPr>
            <a:solidFill>
              <a:srgbClr val="002060"/>
            </a:solidFill>
            <a:ln>
              <a:noFill/>
            </a:ln>
            <a:effectLst/>
          </c:spPr>
          <c:invertIfNegative val="0"/>
          <c:cat>
            <c:numRef>
              <c:f>'درآمد تنوین'!$B$22:$G$22</c:f>
              <c:numCache>
                <c:formatCode>General</c:formatCode>
                <c:ptCount val="6"/>
                <c:pt idx="0">
                  <c:v>1397</c:v>
                </c:pt>
                <c:pt idx="1">
                  <c:v>1398</c:v>
                </c:pt>
                <c:pt idx="2">
                  <c:v>1399</c:v>
                </c:pt>
                <c:pt idx="3">
                  <c:v>1400</c:v>
                </c:pt>
                <c:pt idx="4">
                  <c:v>1401</c:v>
                </c:pt>
                <c:pt idx="5">
                  <c:v>1402</c:v>
                </c:pt>
              </c:numCache>
            </c:numRef>
          </c:cat>
          <c:val>
            <c:numRef>
              <c:f>'درآمد تنوین'!$B$30:$G$30</c:f>
              <c:numCache>
                <c:formatCode>#,##0;[Red]#,##0</c:formatCode>
                <c:ptCount val="6"/>
                <c:pt idx="0">
                  <c:v>4406895</c:v>
                </c:pt>
                <c:pt idx="1">
                  <c:v>7827337</c:v>
                </c:pt>
                <c:pt idx="2">
                  <c:v>13322715</c:v>
                </c:pt>
                <c:pt idx="3">
                  <c:v>13749955</c:v>
                </c:pt>
                <c:pt idx="4">
                  <c:v>18614895</c:v>
                </c:pt>
                <c:pt idx="5">
                  <c:v>15474015</c:v>
                </c:pt>
              </c:numCache>
            </c:numRef>
          </c:val>
          <c:extLst>
            <c:ext xmlns:c16="http://schemas.microsoft.com/office/drawing/2014/chart" uri="{C3380CC4-5D6E-409C-BE32-E72D297353CC}">
              <c16:uniqueId val="{00000000-8744-4CC9-92DE-7BA302DBD50E}"/>
            </c:ext>
          </c:extLst>
        </c:ser>
        <c:dLbls>
          <c:showLegendKey val="0"/>
          <c:showVal val="0"/>
          <c:showCatName val="0"/>
          <c:showSerName val="0"/>
          <c:showPercent val="0"/>
          <c:showBubbleSize val="0"/>
        </c:dLbls>
        <c:gapWidth val="219"/>
        <c:overlap val="-27"/>
        <c:axId val="1932043055"/>
        <c:axId val="1932047215"/>
      </c:barChart>
      <c:catAx>
        <c:axId val="19320430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32047215"/>
        <c:crosses val="autoZero"/>
        <c:auto val="1"/>
        <c:lblAlgn val="ctr"/>
        <c:lblOffset val="100"/>
        <c:noMultiLvlLbl val="0"/>
      </c:catAx>
      <c:valAx>
        <c:axId val="1932047215"/>
        <c:scaling>
          <c:orientation val="minMax"/>
        </c:scaling>
        <c:delete val="0"/>
        <c:axPos val="l"/>
        <c:numFmt formatCode="#,##0;[Red]#,##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50" charset="-78"/>
                <a:ea typeface="+mn-ea"/>
                <a:cs typeface="Yekan Bakh" panose="00000500000000000000" pitchFamily="50" charset="-78"/>
              </a:defRPr>
            </a:pPr>
            <a:endParaRPr lang="en-US"/>
          </a:p>
        </c:txPr>
        <c:crossAx val="19320430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1">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solidFill>
                <a:latin typeface="Yekan Bakh" panose="00000500000000000000" pitchFamily="50" charset="-78"/>
                <a:ea typeface="+mn-ea"/>
                <a:cs typeface="Yekan Bakh" panose="00000500000000000000" pitchFamily="50" charset="-78"/>
              </a:defRPr>
            </a:pPr>
            <a:r>
              <a:rPr lang="fa-IR" b="1" dirty="0"/>
              <a:t>عملکرد ماهیانه تنوین</a:t>
            </a:r>
            <a:endParaRPr lang="en-US" b="1" dirty="0"/>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solidFill>
              <a:latin typeface="Yekan Bakh" panose="00000500000000000000" pitchFamily="50" charset="-78"/>
              <a:ea typeface="+mn-ea"/>
              <a:cs typeface="Yekan Bakh" panose="00000500000000000000" pitchFamily="50" charset="-78"/>
            </a:defRPr>
          </a:pPr>
          <a:endParaRPr lang="en-US"/>
        </a:p>
      </c:txPr>
    </c:title>
    <c:autoTitleDeleted val="0"/>
    <c:plotArea>
      <c:layout>
        <c:manualLayout>
          <c:layoutTarget val="inner"/>
          <c:xMode val="edge"/>
          <c:yMode val="edge"/>
          <c:x val="0.12723999340283071"/>
          <c:y val="0.15963462165387018"/>
          <c:w val="0.85621556282391431"/>
          <c:h val="0.58844082006711662"/>
        </c:manualLayout>
      </c:layout>
      <c:barChart>
        <c:barDir val="col"/>
        <c:grouping val="clustered"/>
        <c:varyColors val="0"/>
        <c:ser>
          <c:idx val="0"/>
          <c:order val="0"/>
          <c:tx>
            <c:strRef>
              <c:f>'درآمد تنوین'!$A$50</c:f>
              <c:strCache>
                <c:ptCount val="1"/>
                <c:pt idx="0">
                  <c:v>1401</c:v>
                </c:pt>
              </c:strCache>
            </c:strRef>
          </c:tx>
          <c:spPr>
            <a:solidFill>
              <a:srgbClr val="002060"/>
            </a:solidFill>
            <a:ln>
              <a:noFill/>
            </a:ln>
            <a:effectLst/>
          </c:spPr>
          <c:invertIfNegative val="0"/>
          <c:cat>
            <c:strRef>
              <c:f>'درآمد تنوین'!$B$49:$M$49</c:f>
              <c:strCache>
                <c:ptCount val="12"/>
                <c:pt idx="0">
                  <c:v>فروردین</c:v>
                </c:pt>
                <c:pt idx="1">
                  <c:v>اردیبهشت</c:v>
                </c:pt>
                <c:pt idx="2">
                  <c:v>خرداد</c:v>
                </c:pt>
                <c:pt idx="3">
                  <c:v>تیر</c:v>
                </c:pt>
                <c:pt idx="4">
                  <c:v>مرداد</c:v>
                </c:pt>
                <c:pt idx="5">
                  <c:v>شهریور</c:v>
                </c:pt>
                <c:pt idx="6">
                  <c:v>مهر</c:v>
                </c:pt>
                <c:pt idx="7">
                  <c:v>آبان</c:v>
                </c:pt>
                <c:pt idx="8">
                  <c:v>آذر</c:v>
                </c:pt>
                <c:pt idx="9">
                  <c:v>دی</c:v>
                </c:pt>
                <c:pt idx="10">
                  <c:v>بهمن</c:v>
                </c:pt>
                <c:pt idx="11">
                  <c:v>اسفند</c:v>
                </c:pt>
              </c:strCache>
            </c:strRef>
          </c:cat>
          <c:val>
            <c:numRef>
              <c:f>'درآمد تنوین'!$B$50:$M$50</c:f>
              <c:numCache>
                <c:formatCode>_ * #,##0_-_ ;_ * #,##0\-_ ;_ * "-"??_-_ ;_ @_ </c:formatCode>
                <c:ptCount val="12"/>
                <c:pt idx="0">
                  <c:v>1053608</c:v>
                </c:pt>
                <c:pt idx="1">
                  <c:v>1201472</c:v>
                </c:pt>
                <c:pt idx="2">
                  <c:v>1126191</c:v>
                </c:pt>
                <c:pt idx="3">
                  <c:v>921349</c:v>
                </c:pt>
                <c:pt idx="4">
                  <c:v>936034</c:v>
                </c:pt>
                <c:pt idx="5">
                  <c:v>1728658</c:v>
                </c:pt>
                <c:pt idx="6">
                  <c:v>1269500</c:v>
                </c:pt>
                <c:pt idx="7">
                  <c:v>1690747</c:v>
                </c:pt>
                <c:pt idx="8">
                  <c:v>1107069</c:v>
                </c:pt>
                <c:pt idx="9">
                  <c:v>950126</c:v>
                </c:pt>
                <c:pt idx="10">
                  <c:v>1016171</c:v>
                </c:pt>
                <c:pt idx="11">
                  <c:v>1021158</c:v>
                </c:pt>
              </c:numCache>
            </c:numRef>
          </c:val>
          <c:extLst>
            <c:ext xmlns:c16="http://schemas.microsoft.com/office/drawing/2014/chart" uri="{C3380CC4-5D6E-409C-BE32-E72D297353CC}">
              <c16:uniqueId val="{00000000-3683-4E82-9FB5-98F7221E64F2}"/>
            </c:ext>
          </c:extLst>
        </c:ser>
        <c:ser>
          <c:idx val="1"/>
          <c:order val="1"/>
          <c:tx>
            <c:strRef>
              <c:f>'درآمد تنوین'!$A$51</c:f>
              <c:strCache>
                <c:ptCount val="1"/>
                <c:pt idx="0">
                  <c:v>1402</c:v>
                </c:pt>
              </c:strCache>
            </c:strRef>
          </c:tx>
          <c:spPr>
            <a:solidFill>
              <a:srgbClr val="00B050"/>
            </a:solidFill>
            <a:ln>
              <a:noFill/>
            </a:ln>
            <a:effectLst/>
          </c:spPr>
          <c:invertIfNegative val="0"/>
          <c:cat>
            <c:strRef>
              <c:f>'درآمد تنوین'!$B$49:$M$49</c:f>
              <c:strCache>
                <c:ptCount val="12"/>
                <c:pt idx="0">
                  <c:v>فروردین</c:v>
                </c:pt>
                <c:pt idx="1">
                  <c:v>اردیبهشت</c:v>
                </c:pt>
                <c:pt idx="2">
                  <c:v>خرداد</c:v>
                </c:pt>
                <c:pt idx="3">
                  <c:v>تیر</c:v>
                </c:pt>
                <c:pt idx="4">
                  <c:v>مرداد</c:v>
                </c:pt>
                <c:pt idx="5">
                  <c:v>شهریور</c:v>
                </c:pt>
                <c:pt idx="6">
                  <c:v>مهر</c:v>
                </c:pt>
                <c:pt idx="7">
                  <c:v>آبان</c:v>
                </c:pt>
                <c:pt idx="8">
                  <c:v>آذر</c:v>
                </c:pt>
                <c:pt idx="9">
                  <c:v>دی</c:v>
                </c:pt>
                <c:pt idx="10">
                  <c:v>بهمن</c:v>
                </c:pt>
                <c:pt idx="11">
                  <c:v>اسفند</c:v>
                </c:pt>
              </c:strCache>
            </c:strRef>
          </c:cat>
          <c:val>
            <c:numRef>
              <c:f>'درآمد تنوین'!$B$51:$M$51</c:f>
              <c:numCache>
                <c:formatCode>_ * #,##0_-_ ;_ * #,##0\-_ ;_ * "-"??_-_ ;_ @_ </c:formatCode>
                <c:ptCount val="12"/>
                <c:pt idx="0">
                  <c:v>1248980</c:v>
                </c:pt>
                <c:pt idx="1">
                  <c:v>1313072</c:v>
                </c:pt>
                <c:pt idx="2">
                  <c:v>1191801</c:v>
                </c:pt>
                <c:pt idx="3">
                  <c:v>1281174</c:v>
                </c:pt>
                <c:pt idx="4">
                  <c:v>1339767</c:v>
                </c:pt>
                <c:pt idx="5">
                  <c:v>1706462</c:v>
                </c:pt>
                <c:pt idx="6">
                  <c:v>1217006</c:v>
                </c:pt>
                <c:pt idx="7">
                  <c:v>1184041</c:v>
                </c:pt>
                <c:pt idx="8">
                  <c:v>998093</c:v>
                </c:pt>
                <c:pt idx="9">
                  <c:v>1443662</c:v>
                </c:pt>
                <c:pt idx="10">
                  <c:v>1140174</c:v>
                </c:pt>
                <c:pt idx="11">
                  <c:v>1507552</c:v>
                </c:pt>
              </c:numCache>
            </c:numRef>
          </c:val>
          <c:extLst>
            <c:ext xmlns:c16="http://schemas.microsoft.com/office/drawing/2014/chart" uri="{C3380CC4-5D6E-409C-BE32-E72D297353CC}">
              <c16:uniqueId val="{00000001-3683-4E82-9FB5-98F7221E64F2}"/>
            </c:ext>
          </c:extLst>
        </c:ser>
        <c:ser>
          <c:idx val="2"/>
          <c:order val="2"/>
          <c:tx>
            <c:strRef>
              <c:f>'درآمد تنوین'!$A$52</c:f>
              <c:strCache>
                <c:ptCount val="1"/>
                <c:pt idx="0">
                  <c:v>1403</c:v>
                </c:pt>
              </c:strCache>
            </c:strRef>
          </c:tx>
          <c:spPr>
            <a:solidFill>
              <a:srgbClr val="FF0000"/>
            </a:solidFill>
            <a:ln>
              <a:noFill/>
            </a:ln>
            <a:effectLst/>
          </c:spPr>
          <c:invertIfNegative val="0"/>
          <c:cat>
            <c:strRef>
              <c:f>'درآمد تنوین'!$B$49:$M$49</c:f>
              <c:strCache>
                <c:ptCount val="12"/>
                <c:pt idx="0">
                  <c:v>فروردین</c:v>
                </c:pt>
                <c:pt idx="1">
                  <c:v>اردیبهشت</c:v>
                </c:pt>
                <c:pt idx="2">
                  <c:v>خرداد</c:v>
                </c:pt>
                <c:pt idx="3">
                  <c:v>تیر</c:v>
                </c:pt>
                <c:pt idx="4">
                  <c:v>مرداد</c:v>
                </c:pt>
                <c:pt idx="5">
                  <c:v>شهریور</c:v>
                </c:pt>
                <c:pt idx="6">
                  <c:v>مهر</c:v>
                </c:pt>
                <c:pt idx="7">
                  <c:v>آبان</c:v>
                </c:pt>
                <c:pt idx="8">
                  <c:v>آذر</c:v>
                </c:pt>
                <c:pt idx="9">
                  <c:v>دی</c:v>
                </c:pt>
                <c:pt idx="10">
                  <c:v>بهمن</c:v>
                </c:pt>
                <c:pt idx="11">
                  <c:v>اسفند</c:v>
                </c:pt>
              </c:strCache>
            </c:strRef>
          </c:cat>
          <c:val>
            <c:numRef>
              <c:f>'درآمد تنوین'!$B$52:$M$52</c:f>
              <c:numCache>
                <c:formatCode>_ * #,##0_-_ ;_ * #,##0\-_ ;_ * "-"??_-_ ;_ @_ </c:formatCode>
                <c:ptCount val="12"/>
                <c:pt idx="0">
                  <c:v>1192107</c:v>
                </c:pt>
                <c:pt idx="1">
                  <c:v>1291863</c:v>
                </c:pt>
              </c:numCache>
            </c:numRef>
          </c:val>
          <c:extLst>
            <c:ext xmlns:c16="http://schemas.microsoft.com/office/drawing/2014/chart" uri="{C3380CC4-5D6E-409C-BE32-E72D297353CC}">
              <c16:uniqueId val="{00000002-3683-4E82-9FB5-98F7221E64F2}"/>
            </c:ext>
          </c:extLst>
        </c:ser>
        <c:dLbls>
          <c:showLegendKey val="0"/>
          <c:showVal val="0"/>
          <c:showCatName val="0"/>
          <c:showSerName val="0"/>
          <c:showPercent val="0"/>
          <c:showBubbleSize val="0"/>
        </c:dLbls>
        <c:gapWidth val="219"/>
        <c:overlap val="-27"/>
        <c:axId val="419050927"/>
        <c:axId val="419046351"/>
      </c:barChart>
      <c:catAx>
        <c:axId val="419050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crossAx val="419046351"/>
        <c:crosses val="autoZero"/>
        <c:auto val="1"/>
        <c:lblAlgn val="ctr"/>
        <c:lblOffset val="100"/>
        <c:noMultiLvlLbl val="0"/>
      </c:catAx>
      <c:valAx>
        <c:axId val="419046351"/>
        <c:scaling>
          <c:orientation val="minMax"/>
        </c:scaling>
        <c:delete val="0"/>
        <c:axPos val="l"/>
        <c:numFmt formatCode="_ * #,##0_-_ ;_ * #,##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crossAx val="419050927"/>
        <c:crosses val="autoZero"/>
        <c:crossBetween val="between"/>
      </c:valAx>
      <c:spPr>
        <a:noFill/>
        <a:ln>
          <a:noFill/>
        </a:ln>
        <a:effectLst/>
      </c:spPr>
    </c:plotArea>
    <c:legend>
      <c:legendPos val="b"/>
      <c:layout>
        <c:manualLayout>
          <c:xMode val="edge"/>
          <c:yMode val="edge"/>
          <c:x val="0.35972483160344532"/>
          <c:y val="0.91934089300928534"/>
          <c:w val="0.28117672934224341"/>
          <c:h val="6.983223584456092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legend>
    <c:plotVisOnly val="1"/>
    <c:dispBlanksAs val="gap"/>
    <c:showDLblsOverMax val="0"/>
  </c:chart>
  <c:spPr>
    <a:noFill/>
    <a:ln>
      <a:noFill/>
    </a:ln>
    <a:effectLst/>
  </c:spPr>
  <c:txPr>
    <a:bodyPr/>
    <a:lstStyle/>
    <a:p>
      <a:pPr>
        <a:defRPr sz="1600">
          <a:solidFill>
            <a:schemeClr val="tx1"/>
          </a:solidFill>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46714872727409E-2"/>
          <c:y val="0.14862656553572962"/>
          <c:w val="0.8769158978190783"/>
          <c:h val="0.66755763956759728"/>
        </c:manualLayout>
      </c:layout>
      <c:lineChart>
        <c:grouping val="standard"/>
        <c:varyColors val="0"/>
        <c:ser>
          <c:idx val="0"/>
          <c:order val="0"/>
          <c:tx>
            <c:strRef>
              <c:f>report!$A$3</c:f>
              <c:strCache>
                <c:ptCount val="1"/>
                <c:pt idx="0">
                  <c:v>P/E ttm </c:v>
                </c:pt>
              </c:strCache>
            </c:strRef>
          </c:tx>
          <c:spPr>
            <a:ln w="28575" cap="rnd">
              <a:solidFill>
                <a:srgbClr val="FF0000"/>
              </a:solidFill>
              <a:round/>
            </a:ln>
            <a:effectLst/>
          </c:spPr>
          <c:marker>
            <c:symbol val="none"/>
          </c:marker>
          <c:cat>
            <c:strRef>
              <c:f>report!$B$2:$G$2</c:f>
              <c:strCache>
                <c:ptCount val="6"/>
                <c:pt idx="0">
                  <c:v> 1397/12/29</c:v>
                </c:pt>
                <c:pt idx="1">
                  <c:v>1398/12/29</c:v>
                </c:pt>
                <c:pt idx="2">
                  <c:v> 1399/12/29</c:v>
                </c:pt>
                <c:pt idx="3">
                  <c:v> 1400/12/29</c:v>
                </c:pt>
                <c:pt idx="4">
                  <c:v> 1401/12/29</c:v>
                </c:pt>
                <c:pt idx="5">
                  <c:v> 1402/12/29</c:v>
                </c:pt>
              </c:strCache>
            </c:strRef>
          </c:cat>
          <c:val>
            <c:numRef>
              <c:f>report!$B$3:$G$3</c:f>
              <c:numCache>
                <c:formatCode>General</c:formatCode>
                <c:ptCount val="6"/>
                <c:pt idx="0" formatCode="#,##0.0;[Red]#,##0.0">
                  <c:v>4.5999999999999996</c:v>
                </c:pt>
                <c:pt idx="1">
                  <c:v>6.7</c:v>
                </c:pt>
                <c:pt idx="2" formatCode="#,##0.0;[Red]#,##0.0">
                  <c:v>9.3800000000000008</c:v>
                </c:pt>
                <c:pt idx="3" formatCode="#,##0.0;[Red]#,##0.0">
                  <c:v>6.44</c:v>
                </c:pt>
                <c:pt idx="4" formatCode="#,##0.0;[Red]#,##0.0">
                  <c:v>5.48</c:v>
                </c:pt>
                <c:pt idx="5" formatCode="#,##0.0;[Red]#,##0.0">
                  <c:v>5.93</c:v>
                </c:pt>
              </c:numCache>
            </c:numRef>
          </c:val>
          <c:smooth val="0"/>
          <c:extLst>
            <c:ext xmlns:c16="http://schemas.microsoft.com/office/drawing/2014/chart" uri="{C3380CC4-5D6E-409C-BE32-E72D297353CC}">
              <c16:uniqueId val="{00000000-B4DD-4FFA-AAFE-57F30895902A}"/>
            </c:ext>
          </c:extLst>
        </c:ser>
        <c:ser>
          <c:idx val="1"/>
          <c:order val="1"/>
          <c:tx>
            <c:strRef>
              <c:f>report!$A$4</c:f>
              <c:strCache>
                <c:ptCount val="1"/>
                <c:pt idx="0">
                  <c:v>میانگین تاریخی سهم</c:v>
                </c:pt>
              </c:strCache>
            </c:strRef>
          </c:tx>
          <c:spPr>
            <a:ln w="28575" cap="rnd">
              <a:solidFill>
                <a:srgbClr val="002060"/>
              </a:solidFill>
              <a:round/>
            </a:ln>
            <a:effectLst/>
          </c:spPr>
          <c:marker>
            <c:symbol val="none"/>
          </c:marker>
          <c:cat>
            <c:strRef>
              <c:f>report!$B$2:$G$2</c:f>
              <c:strCache>
                <c:ptCount val="6"/>
                <c:pt idx="0">
                  <c:v> 1397/12/29</c:v>
                </c:pt>
                <c:pt idx="1">
                  <c:v>1398/12/29</c:v>
                </c:pt>
                <c:pt idx="2">
                  <c:v> 1399/12/29</c:v>
                </c:pt>
                <c:pt idx="3">
                  <c:v> 1400/12/29</c:v>
                </c:pt>
                <c:pt idx="4">
                  <c:v> 1401/12/29</c:v>
                </c:pt>
                <c:pt idx="5">
                  <c:v> 1402/12/29</c:v>
                </c:pt>
              </c:strCache>
            </c:strRef>
          </c:cat>
          <c:val>
            <c:numRef>
              <c:f>report!$B$4:$G$4</c:f>
              <c:numCache>
                <c:formatCode>General</c:formatCode>
                <c:ptCount val="6"/>
                <c:pt idx="0">
                  <c:v>6.4</c:v>
                </c:pt>
                <c:pt idx="1">
                  <c:v>6.4</c:v>
                </c:pt>
                <c:pt idx="2">
                  <c:v>6.4</c:v>
                </c:pt>
                <c:pt idx="3">
                  <c:v>6.4</c:v>
                </c:pt>
                <c:pt idx="4">
                  <c:v>6.4</c:v>
                </c:pt>
                <c:pt idx="5">
                  <c:v>6.4</c:v>
                </c:pt>
              </c:numCache>
            </c:numRef>
          </c:val>
          <c:smooth val="0"/>
          <c:extLst>
            <c:ext xmlns:c16="http://schemas.microsoft.com/office/drawing/2014/chart" uri="{C3380CC4-5D6E-409C-BE32-E72D297353CC}">
              <c16:uniqueId val="{00000001-B4DD-4FFA-AAFE-57F30895902A}"/>
            </c:ext>
          </c:extLst>
        </c:ser>
        <c:ser>
          <c:idx val="2"/>
          <c:order val="2"/>
          <c:tx>
            <c:strRef>
              <c:f>report!$A$5</c:f>
              <c:strCache>
                <c:ptCount val="1"/>
                <c:pt idx="0">
                  <c:v>میانگین گروه</c:v>
                </c:pt>
              </c:strCache>
            </c:strRef>
          </c:tx>
          <c:spPr>
            <a:ln w="28575" cap="rnd">
              <a:solidFill>
                <a:srgbClr val="00B050"/>
              </a:solidFill>
              <a:round/>
            </a:ln>
            <a:effectLst/>
          </c:spPr>
          <c:marker>
            <c:symbol val="none"/>
          </c:marker>
          <c:cat>
            <c:strRef>
              <c:f>report!$B$2:$G$2</c:f>
              <c:strCache>
                <c:ptCount val="6"/>
                <c:pt idx="0">
                  <c:v> 1397/12/29</c:v>
                </c:pt>
                <c:pt idx="1">
                  <c:v>1398/12/29</c:v>
                </c:pt>
                <c:pt idx="2">
                  <c:v> 1399/12/29</c:v>
                </c:pt>
                <c:pt idx="3">
                  <c:v> 1400/12/29</c:v>
                </c:pt>
                <c:pt idx="4">
                  <c:v> 1401/12/29</c:v>
                </c:pt>
                <c:pt idx="5">
                  <c:v> 1402/12/29</c:v>
                </c:pt>
              </c:strCache>
            </c:strRef>
          </c:cat>
          <c:val>
            <c:numRef>
              <c:f>report!$B$5:$G$5</c:f>
              <c:numCache>
                <c:formatCode>General</c:formatCode>
                <c:ptCount val="6"/>
                <c:pt idx="0">
                  <c:v>7.3</c:v>
                </c:pt>
                <c:pt idx="1">
                  <c:v>7.3</c:v>
                </c:pt>
                <c:pt idx="2">
                  <c:v>7.3</c:v>
                </c:pt>
                <c:pt idx="3">
                  <c:v>7.3</c:v>
                </c:pt>
                <c:pt idx="4">
                  <c:v>7.3</c:v>
                </c:pt>
                <c:pt idx="5">
                  <c:v>7.3</c:v>
                </c:pt>
              </c:numCache>
            </c:numRef>
          </c:val>
          <c:smooth val="0"/>
          <c:extLst>
            <c:ext xmlns:c16="http://schemas.microsoft.com/office/drawing/2014/chart" uri="{C3380CC4-5D6E-409C-BE32-E72D297353CC}">
              <c16:uniqueId val="{00000002-B4DD-4FFA-AAFE-57F30895902A}"/>
            </c:ext>
          </c:extLst>
        </c:ser>
        <c:dLbls>
          <c:showLegendKey val="0"/>
          <c:showVal val="0"/>
          <c:showCatName val="0"/>
          <c:showSerName val="0"/>
          <c:showPercent val="0"/>
          <c:showBubbleSize val="0"/>
        </c:dLbls>
        <c:smooth val="0"/>
        <c:axId val="1491033056"/>
        <c:axId val="1491033472"/>
      </c:lineChart>
      <c:catAx>
        <c:axId val="1491033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B Yekan" panose="00000400000000000000" pitchFamily="2" charset="-78"/>
              </a:defRPr>
            </a:pPr>
            <a:endParaRPr lang="en-US"/>
          </a:p>
        </c:txPr>
        <c:crossAx val="1491033472"/>
        <c:crosses val="autoZero"/>
        <c:auto val="1"/>
        <c:lblAlgn val="ctr"/>
        <c:lblOffset val="100"/>
        <c:noMultiLvlLbl val="0"/>
      </c:catAx>
      <c:valAx>
        <c:axId val="1491033472"/>
        <c:scaling>
          <c:orientation val="minMax"/>
        </c:scaling>
        <c:delete val="0"/>
        <c:axPos val="l"/>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B Yekan" panose="00000400000000000000" pitchFamily="2" charset="-78"/>
              </a:defRPr>
            </a:pPr>
            <a:endParaRPr lang="en-US"/>
          </a:p>
        </c:txPr>
        <c:crossAx val="1491033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B Yekan" panose="000004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cs typeface="B Yekan" panose="00000400000000000000" pitchFamily="2" charset="-78"/>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'دارایی ها'!$B$1</c:f>
              <c:strCache>
                <c:ptCount val="1"/>
                <c:pt idx="0">
                  <c:v>دارایی در انتهای 1402</c:v>
                </c:pt>
              </c:strCache>
            </c:strRef>
          </c:tx>
          <c:spPr>
            <a:solidFill>
              <a:srgbClr val="169B52"/>
            </a:solidFill>
            <a:ln>
              <a:noFill/>
            </a:ln>
            <a:effectLst/>
          </c:spPr>
          <c:invertIfNegative val="0"/>
          <c:cat>
            <c:strRef>
              <c:f>'دارایی ها'!$A$2:$A$11</c:f>
              <c:strCache>
                <c:ptCount val="10"/>
                <c:pt idx="0">
                  <c:v>تنوین</c:v>
                </c:pt>
                <c:pt idx="1">
                  <c:v>تماوند</c:v>
                </c:pt>
                <c:pt idx="2">
                  <c:v>تملت</c:v>
                </c:pt>
                <c:pt idx="3">
                  <c:v>تکیمیا</c:v>
                </c:pt>
                <c:pt idx="4">
                  <c:v>تکاردان</c:v>
                </c:pt>
                <c:pt idx="5">
                  <c:v>تفارس</c:v>
                </c:pt>
                <c:pt idx="6">
                  <c:v>تمدن</c:v>
                </c:pt>
                <c:pt idx="7">
                  <c:v>امین</c:v>
                </c:pt>
                <c:pt idx="8">
                  <c:v>امید</c:v>
                </c:pt>
                <c:pt idx="9">
                  <c:v>لوتوس</c:v>
                </c:pt>
              </c:strCache>
            </c:strRef>
          </c:cat>
          <c:val>
            <c:numRef>
              <c:f>'دارایی ها'!$B$2:$B$11</c:f>
              <c:numCache>
                <c:formatCode>_ * #,##0_-_ ;_ * #,##0\-_ ;_ * "-"??_-_ ;_ @_ </c:formatCode>
                <c:ptCount val="10"/>
                <c:pt idx="0">
                  <c:v>57759648</c:v>
                </c:pt>
                <c:pt idx="1">
                  <c:v>21616777</c:v>
                </c:pt>
                <c:pt idx="2">
                  <c:v>50597567</c:v>
                </c:pt>
                <c:pt idx="3">
                  <c:v>30006116</c:v>
                </c:pt>
                <c:pt idx="4">
                  <c:v>55327263</c:v>
                </c:pt>
                <c:pt idx="5">
                  <c:v>18261221</c:v>
                </c:pt>
                <c:pt idx="6">
                  <c:v>12554868</c:v>
                </c:pt>
                <c:pt idx="7">
                  <c:v>38454621</c:v>
                </c:pt>
                <c:pt idx="8">
                  <c:v>40767270</c:v>
                </c:pt>
                <c:pt idx="9">
                  <c:v>81447866</c:v>
                </c:pt>
              </c:numCache>
            </c:numRef>
          </c:val>
          <c:extLst>
            <c:ext xmlns:c16="http://schemas.microsoft.com/office/drawing/2014/chart" uri="{C3380CC4-5D6E-409C-BE32-E72D297353CC}">
              <c16:uniqueId val="{00000000-D18F-4F21-BC88-B3A6490EA32B}"/>
            </c:ext>
          </c:extLst>
        </c:ser>
        <c:dLbls>
          <c:showLegendKey val="0"/>
          <c:showVal val="0"/>
          <c:showCatName val="0"/>
          <c:showSerName val="0"/>
          <c:showPercent val="0"/>
          <c:showBubbleSize val="0"/>
        </c:dLbls>
        <c:gapWidth val="219"/>
        <c:overlap val="-27"/>
        <c:axId val="322279039"/>
        <c:axId val="322255743"/>
      </c:barChart>
      <c:lineChart>
        <c:grouping val="standard"/>
        <c:varyColors val="0"/>
        <c:ser>
          <c:idx val="2"/>
          <c:order val="2"/>
          <c:tx>
            <c:strRef>
              <c:f>'دارایی ها'!$E$1</c:f>
              <c:strCache>
                <c:ptCount val="1"/>
                <c:pt idx="0">
                  <c:v>نسبت درآمد به دارایی</c:v>
                </c:pt>
              </c:strCache>
            </c:strRef>
          </c:tx>
          <c:spPr>
            <a:ln w="28575" cap="rnd">
              <a:solidFill>
                <a:srgbClr val="FF0000"/>
              </a:solidFill>
              <a:round/>
            </a:ln>
            <a:effectLst/>
          </c:spPr>
          <c:marker>
            <c:symbol val="none"/>
          </c:marker>
          <c:cat>
            <c:strRef>
              <c:f>'دارایی ها'!$A$2:$A$11</c:f>
              <c:strCache>
                <c:ptCount val="10"/>
                <c:pt idx="0">
                  <c:v>تنوین</c:v>
                </c:pt>
                <c:pt idx="1">
                  <c:v>تماوند</c:v>
                </c:pt>
                <c:pt idx="2">
                  <c:v>تملت</c:v>
                </c:pt>
                <c:pt idx="3">
                  <c:v>تکیمیا</c:v>
                </c:pt>
                <c:pt idx="4">
                  <c:v>تکاردان</c:v>
                </c:pt>
                <c:pt idx="5">
                  <c:v>تفارس</c:v>
                </c:pt>
                <c:pt idx="6">
                  <c:v>تمدن</c:v>
                </c:pt>
                <c:pt idx="7">
                  <c:v>امین</c:v>
                </c:pt>
                <c:pt idx="8">
                  <c:v>امید</c:v>
                </c:pt>
                <c:pt idx="9">
                  <c:v>لوتوس</c:v>
                </c:pt>
              </c:strCache>
            </c:strRef>
          </c:cat>
          <c:val>
            <c:numRef>
              <c:f>'دارایی ها'!$E$2:$E$11</c:f>
              <c:numCache>
                <c:formatCode>0%</c:formatCode>
                <c:ptCount val="10"/>
                <c:pt idx="0">
                  <c:v>0.26789751211780238</c:v>
                </c:pt>
                <c:pt idx="1">
                  <c:v>0.51642536720437093</c:v>
                </c:pt>
                <c:pt idx="2">
                  <c:v>0.35517516089261764</c:v>
                </c:pt>
                <c:pt idx="3">
                  <c:v>0.24341984147498463</c:v>
                </c:pt>
                <c:pt idx="4">
                  <c:v>0.39860348775973248</c:v>
                </c:pt>
                <c:pt idx="5">
                  <c:v>0.32708815034876365</c:v>
                </c:pt>
                <c:pt idx="6">
                  <c:v>2.4532621928004339</c:v>
                </c:pt>
                <c:pt idx="7">
                  <c:v>0.4170208308645143</c:v>
                </c:pt>
                <c:pt idx="8">
                  <c:v>0.43352000268843116</c:v>
                </c:pt>
                <c:pt idx="9">
                  <c:v>0.34671156393465236</c:v>
                </c:pt>
              </c:numCache>
            </c:numRef>
          </c:val>
          <c:smooth val="0"/>
          <c:extLst>
            <c:ext xmlns:c16="http://schemas.microsoft.com/office/drawing/2014/chart" uri="{C3380CC4-5D6E-409C-BE32-E72D297353CC}">
              <c16:uniqueId val="{00000001-D18F-4F21-BC88-B3A6490EA32B}"/>
            </c:ext>
          </c:extLst>
        </c:ser>
        <c:dLbls>
          <c:showLegendKey val="0"/>
          <c:showVal val="0"/>
          <c:showCatName val="0"/>
          <c:showSerName val="0"/>
          <c:showPercent val="0"/>
          <c:showBubbleSize val="0"/>
        </c:dLbls>
        <c:marker val="1"/>
        <c:smooth val="0"/>
        <c:axId val="322254911"/>
        <c:axId val="322271967"/>
      </c:lineChart>
      <c:scatterChart>
        <c:scatterStyle val="lineMarker"/>
        <c:varyColors val="0"/>
        <c:ser>
          <c:idx val="1"/>
          <c:order val="1"/>
          <c:tx>
            <c:strRef>
              <c:f>'دارایی ها'!$D$1</c:f>
              <c:strCache>
                <c:ptCount val="1"/>
                <c:pt idx="0">
                  <c:v>رشد دارایی در 1402</c:v>
                </c:pt>
              </c:strCache>
            </c:strRef>
          </c:tx>
          <c:spPr>
            <a:ln w="25400" cap="rnd">
              <a:noFill/>
              <a:round/>
            </a:ln>
            <a:effectLst/>
          </c:spPr>
          <c:marker>
            <c:symbol val="circle"/>
            <c:size val="10"/>
            <c:spPr>
              <a:solidFill>
                <a:srgbClr val="002060"/>
              </a:solidFill>
              <a:ln w="9525">
                <a:solidFill>
                  <a:schemeClr val="accent2"/>
                </a:solidFill>
              </a:ln>
              <a:effectLst/>
            </c:spPr>
          </c:marker>
          <c:xVal>
            <c:strRef>
              <c:f>'دارایی ها'!$A$2:$A$11</c:f>
              <c:strCache>
                <c:ptCount val="10"/>
                <c:pt idx="0">
                  <c:v>تنوین</c:v>
                </c:pt>
                <c:pt idx="1">
                  <c:v>تماوند</c:v>
                </c:pt>
                <c:pt idx="2">
                  <c:v>تملت</c:v>
                </c:pt>
                <c:pt idx="3">
                  <c:v>تکیمیا</c:v>
                </c:pt>
                <c:pt idx="4">
                  <c:v>تکاردان</c:v>
                </c:pt>
                <c:pt idx="5">
                  <c:v>تفارس</c:v>
                </c:pt>
                <c:pt idx="6">
                  <c:v>تمدن</c:v>
                </c:pt>
                <c:pt idx="7">
                  <c:v>امین</c:v>
                </c:pt>
                <c:pt idx="8">
                  <c:v>امید</c:v>
                </c:pt>
                <c:pt idx="9">
                  <c:v>لوتوس</c:v>
                </c:pt>
              </c:strCache>
            </c:strRef>
          </c:xVal>
          <c:yVal>
            <c:numRef>
              <c:f>'دارایی ها'!$D$2:$D$11</c:f>
              <c:numCache>
                <c:formatCode>0%</c:formatCode>
                <c:ptCount val="10"/>
                <c:pt idx="0">
                  <c:v>0.15</c:v>
                </c:pt>
                <c:pt idx="1">
                  <c:v>0.4</c:v>
                </c:pt>
                <c:pt idx="2">
                  <c:v>0.45</c:v>
                </c:pt>
                <c:pt idx="3">
                  <c:v>0.44</c:v>
                </c:pt>
                <c:pt idx="4">
                  <c:v>0.31</c:v>
                </c:pt>
                <c:pt idx="5">
                  <c:v>1.57</c:v>
                </c:pt>
                <c:pt idx="6">
                  <c:v>0.47</c:v>
                </c:pt>
                <c:pt idx="7">
                  <c:v>0.14000000000000001</c:v>
                </c:pt>
                <c:pt idx="8">
                  <c:v>0.24</c:v>
                </c:pt>
                <c:pt idx="9">
                  <c:v>0.47</c:v>
                </c:pt>
              </c:numCache>
            </c:numRef>
          </c:yVal>
          <c:smooth val="0"/>
          <c:extLst>
            <c:ext xmlns:c16="http://schemas.microsoft.com/office/drawing/2014/chart" uri="{C3380CC4-5D6E-409C-BE32-E72D297353CC}">
              <c16:uniqueId val="{00000002-D18F-4F21-BC88-B3A6490EA32B}"/>
            </c:ext>
          </c:extLst>
        </c:ser>
        <c:dLbls>
          <c:showLegendKey val="0"/>
          <c:showVal val="0"/>
          <c:showCatName val="0"/>
          <c:showSerName val="0"/>
          <c:showPercent val="0"/>
          <c:showBubbleSize val="0"/>
        </c:dLbls>
        <c:axId val="322254911"/>
        <c:axId val="322271967"/>
      </c:scatterChart>
      <c:catAx>
        <c:axId val="322279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crossAx val="322255743"/>
        <c:crosses val="autoZero"/>
        <c:auto val="1"/>
        <c:lblAlgn val="ctr"/>
        <c:lblOffset val="100"/>
        <c:noMultiLvlLbl val="0"/>
      </c:catAx>
      <c:valAx>
        <c:axId val="322255743"/>
        <c:scaling>
          <c:orientation val="minMax"/>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Yekan Bakh" panose="00000500000000000000" pitchFamily="50" charset="-78"/>
                    <a:ea typeface="+mn-ea"/>
                    <a:cs typeface="Yekan Bakh" panose="00000500000000000000" pitchFamily="50" charset="-78"/>
                  </a:defRPr>
                </a:pPr>
                <a:r>
                  <a:rPr lang="fa-IR" b="1"/>
                  <a:t>مبلغ دارایی</a:t>
                </a:r>
                <a:endParaRPr lang="en-US" b="1"/>
              </a:p>
            </c:rich>
          </c:tx>
          <c:layout>
            <c:manualLayout>
              <c:xMode val="edge"/>
              <c:yMode val="edge"/>
              <c:x val="7.4847983450934052E-3"/>
              <c:y val="0.37109903583980619"/>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title>
        <c:numFmt formatCode="_ * #,##0_-_ ;_ * #,##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crossAx val="322279039"/>
        <c:crosses val="autoZero"/>
        <c:crossBetween val="between"/>
      </c:valAx>
      <c:valAx>
        <c:axId val="322271967"/>
        <c:scaling>
          <c:orientation val="minMax"/>
        </c:scaling>
        <c:delete val="0"/>
        <c:axPos val="r"/>
        <c:title>
          <c:tx>
            <c:rich>
              <a:bodyPr rot="-5400000" spcFirstLastPara="1" vertOverflow="ellipsis" vert="horz" wrap="square" anchor="ctr" anchorCtr="1"/>
              <a:lstStyle/>
              <a:p>
                <a:pPr>
                  <a:defRPr sz="1000" b="1" i="0" u="none" strike="noStrike" kern="1200" baseline="0">
                    <a:solidFill>
                      <a:schemeClr val="tx1"/>
                    </a:solidFill>
                    <a:latin typeface="Yekan Bakh" panose="00000500000000000000" pitchFamily="50" charset="-78"/>
                    <a:ea typeface="+mn-ea"/>
                    <a:cs typeface="Yekan Bakh" panose="00000500000000000000" pitchFamily="50" charset="-78"/>
                  </a:defRPr>
                </a:pPr>
                <a:r>
                  <a:rPr lang="fa-IR" b="1"/>
                  <a:t>درصد رشد</a:t>
                </a:r>
                <a:endParaRPr lang="en-US" b="1"/>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crossAx val="322254911"/>
        <c:crosses val="max"/>
        <c:crossBetween val="between"/>
      </c:valAx>
      <c:catAx>
        <c:axId val="322254911"/>
        <c:scaling>
          <c:orientation val="minMax"/>
        </c:scaling>
        <c:delete val="1"/>
        <c:axPos val="b"/>
        <c:numFmt formatCode="General" sourceLinked="1"/>
        <c:majorTickMark val="out"/>
        <c:minorTickMark val="none"/>
        <c:tickLblPos val="nextTo"/>
        <c:crossAx val="322271967"/>
        <c:crosses val="autoZero"/>
        <c:auto val="1"/>
        <c:lblAlgn val="ctr"/>
        <c:lblOffset val="100"/>
        <c:noMultiLvlLbl val="0"/>
      </c:catAx>
      <c:spPr>
        <a:noFill/>
        <a:ln>
          <a:noFill/>
        </a:ln>
        <a:effectLst/>
      </c:spPr>
    </c:plotArea>
    <c:legend>
      <c:legendPos val="b"/>
      <c:layout>
        <c:manualLayout>
          <c:xMode val="edge"/>
          <c:yMode val="edge"/>
          <c:x val="0.240539318028787"/>
          <c:y val="3.1613895910465838E-2"/>
          <c:w val="0.56570120626070963"/>
          <c:h val="4.7743833848521725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Yekan Bakh" panose="00000500000000000000" pitchFamily="50" charset="-78"/>
              <a:ea typeface="+mn-ea"/>
              <a:cs typeface="Yekan Bakh" panose="00000500000000000000" pitchFamily="50"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Yekan Bakh" panose="00000500000000000000" pitchFamily="50" charset="-78"/>
          <a:cs typeface="Yekan Bakh" panose="00000500000000000000" pitchFamily="50" charset="-78"/>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r>
              <a:rPr lang="fa-IR" b="1" dirty="0"/>
              <a:t>سرمایه شرکت های تامین سرمایه</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spPr>
            <a:solidFill>
              <a:srgbClr val="169B52"/>
            </a:solidFill>
            <a:ln>
              <a:noFill/>
            </a:ln>
            <a:effectLst/>
          </c:spPr>
          <c:invertIfNegative val="0"/>
          <c:cat>
            <c:strRef>
              <c:f>سرمایه!$A$2:$A$11</c:f>
              <c:strCache>
                <c:ptCount val="10"/>
                <c:pt idx="0">
                  <c:v>تنوین</c:v>
                </c:pt>
                <c:pt idx="1">
                  <c:v>لوتوس</c:v>
                </c:pt>
                <c:pt idx="2">
                  <c:v>امید</c:v>
                </c:pt>
                <c:pt idx="3">
                  <c:v>تملت</c:v>
                </c:pt>
                <c:pt idx="4">
                  <c:v>امین</c:v>
                </c:pt>
                <c:pt idx="5">
                  <c:v>تماوند</c:v>
                </c:pt>
                <c:pt idx="6">
                  <c:v>تفارس</c:v>
                </c:pt>
                <c:pt idx="7">
                  <c:v>تمدن</c:v>
                </c:pt>
                <c:pt idx="8">
                  <c:v>تکاردان</c:v>
                </c:pt>
                <c:pt idx="9">
                  <c:v>تکیمیا</c:v>
                </c:pt>
              </c:strCache>
            </c:strRef>
          </c:cat>
          <c:val>
            <c:numRef>
              <c:f>سرمایه!$L$2:$L$11</c:f>
              <c:numCache>
                <c:formatCode>#,##0;[Red]#,##0</c:formatCode>
                <c:ptCount val="10"/>
                <c:pt idx="0">
                  <c:v>38500000</c:v>
                </c:pt>
                <c:pt idx="1">
                  <c:v>24000000</c:v>
                </c:pt>
                <c:pt idx="2">
                  <c:v>21779000</c:v>
                </c:pt>
                <c:pt idx="3">
                  <c:v>27000000</c:v>
                </c:pt>
                <c:pt idx="4">
                  <c:v>18000000</c:v>
                </c:pt>
                <c:pt idx="5">
                  <c:v>14000000</c:v>
                </c:pt>
                <c:pt idx="6">
                  <c:v>10000000</c:v>
                </c:pt>
                <c:pt idx="7">
                  <c:v>20000000</c:v>
                </c:pt>
                <c:pt idx="8">
                  <c:v>25000000</c:v>
                </c:pt>
                <c:pt idx="9">
                  <c:v>20000000</c:v>
                </c:pt>
              </c:numCache>
            </c:numRef>
          </c:val>
          <c:extLst>
            <c:ext xmlns:c16="http://schemas.microsoft.com/office/drawing/2014/chart" uri="{C3380CC4-5D6E-409C-BE32-E72D297353CC}">
              <c16:uniqueId val="{00000000-284A-4BBE-8109-8BBE9C16FE10}"/>
            </c:ext>
          </c:extLst>
        </c:ser>
        <c:dLbls>
          <c:showLegendKey val="0"/>
          <c:showVal val="0"/>
          <c:showCatName val="0"/>
          <c:showSerName val="0"/>
          <c:showPercent val="0"/>
          <c:showBubbleSize val="0"/>
        </c:dLbls>
        <c:gapWidth val="219"/>
        <c:overlap val="-27"/>
        <c:axId val="1820500735"/>
        <c:axId val="1820504479"/>
      </c:barChart>
      <c:catAx>
        <c:axId val="1820500735"/>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820504479"/>
        <c:crosses val="autoZero"/>
        <c:auto val="1"/>
        <c:lblAlgn val="ctr"/>
        <c:lblOffset val="100"/>
        <c:noMultiLvlLbl val="0"/>
      </c:catAx>
      <c:valAx>
        <c:axId val="1820504479"/>
        <c:scaling>
          <c:orientation val="minMax"/>
        </c:scaling>
        <c:delete val="0"/>
        <c:axPos val="l"/>
        <c:minorGridlines>
          <c:spPr>
            <a:ln w="9525" cap="flat" cmpd="sng" algn="ctr">
              <a:solidFill>
                <a:schemeClr val="tx1">
                  <a:lumMod val="5000"/>
                  <a:lumOff val="95000"/>
                </a:schemeClr>
              </a:solidFill>
              <a:round/>
            </a:ln>
            <a:effectLst/>
          </c:spPr>
        </c:minorGridlines>
        <c:numFmt formatCode="#,##0;[Red]#,##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82050073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cs typeface="B Yekan" panose="00000400000000000000" pitchFamily="2" charset="-78"/>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B Yekan" panose="00000400000000000000" pitchFamily="2" charset="-78"/>
              </a:defRPr>
            </a:pPr>
            <a:r>
              <a:rPr lang="fa-IR" sz="1200" dirty="0">
                <a:latin typeface="Yekan Bakh" panose="00000500000000000000" pitchFamily="2" charset="-78"/>
                <a:cs typeface="Yekan Bakh" panose="00000500000000000000" pitchFamily="2" charset="-78"/>
              </a:rPr>
              <a:t>درآمد موضوعات مختلف در صنعت</a:t>
            </a:r>
            <a:endParaRPr lang="en-US" sz="1200" dirty="0">
              <a:latin typeface="Yekan Bakh" panose="00000500000000000000" pitchFamily="2" charset="-78"/>
              <a:cs typeface="Yekan Bakh" panose="00000500000000000000" pitchFamily="2" charset="-78"/>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tx>
            <c:v>1401</c:v>
          </c:tx>
          <c:spPr>
            <a:solidFill>
              <a:srgbClr val="00B050"/>
            </a:solidFill>
            <a:ln>
              <a:noFill/>
            </a:ln>
            <a:effectLst/>
          </c:spPr>
          <c:invertIfNegative val="0"/>
          <c:cat>
            <c:strRef>
              <c:f>'سرفصل های درآمدی'!$A$64:$A$69</c:f>
              <c:strCache>
                <c:ptCount val="6"/>
                <c:pt idx="0">
                  <c:v>بازارگردانی</c:v>
                </c:pt>
                <c:pt idx="1">
                  <c:v>سبدگردانی</c:v>
                </c:pt>
                <c:pt idx="2">
                  <c:v>پذیره نویسی</c:v>
                </c:pt>
                <c:pt idx="3">
                  <c:v>مشاوره عرضه پذیره</c:v>
                </c:pt>
                <c:pt idx="4">
                  <c:v>سرمایه گذاری</c:v>
                </c:pt>
                <c:pt idx="5">
                  <c:v>جمع</c:v>
                </c:pt>
              </c:strCache>
            </c:strRef>
          </c:cat>
          <c:val>
            <c:numRef>
              <c:f>'سرفصل های درآمدی'!$B$64:$B$69</c:f>
              <c:numCache>
                <c:formatCode>[$-3000401]#,##0</c:formatCode>
                <c:ptCount val="6"/>
                <c:pt idx="0">
                  <c:v>24603231</c:v>
                </c:pt>
                <c:pt idx="1">
                  <c:v>84267</c:v>
                </c:pt>
                <c:pt idx="2">
                  <c:v>20654935</c:v>
                </c:pt>
                <c:pt idx="3">
                  <c:v>833487</c:v>
                </c:pt>
                <c:pt idx="4">
                  <c:v>44774433</c:v>
                </c:pt>
                <c:pt idx="5">
                  <c:v>90950353</c:v>
                </c:pt>
              </c:numCache>
            </c:numRef>
          </c:val>
          <c:extLst>
            <c:ext xmlns:c16="http://schemas.microsoft.com/office/drawing/2014/chart" uri="{C3380CC4-5D6E-409C-BE32-E72D297353CC}">
              <c16:uniqueId val="{00000000-517D-45A1-88DE-02D54A04B16D}"/>
            </c:ext>
          </c:extLst>
        </c:ser>
        <c:ser>
          <c:idx val="1"/>
          <c:order val="1"/>
          <c:tx>
            <c:v>1402</c:v>
          </c:tx>
          <c:spPr>
            <a:solidFill>
              <a:srgbClr val="FF0000"/>
            </a:solidFill>
            <a:ln>
              <a:noFill/>
            </a:ln>
            <a:effectLst/>
          </c:spPr>
          <c:invertIfNegative val="0"/>
          <c:cat>
            <c:strRef>
              <c:f>'سرفصل های درآمدی'!$A$64:$A$69</c:f>
              <c:strCache>
                <c:ptCount val="6"/>
                <c:pt idx="0">
                  <c:v>بازارگردانی</c:v>
                </c:pt>
                <c:pt idx="1">
                  <c:v>سبدگردانی</c:v>
                </c:pt>
                <c:pt idx="2">
                  <c:v>پذیره نویسی</c:v>
                </c:pt>
                <c:pt idx="3">
                  <c:v>مشاوره عرضه پذیره</c:v>
                </c:pt>
                <c:pt idx="4">
                  <c:v>سرمایه گذاری</c:v>
                </c:pt>
                <c:pt idx="5">
                  <c:v>جمع</c:v>
                </c:pt>
              </c:strCache>
            </c:strRef>
          </c:cat>
          <c:val>
            <c:numRef>
              <c:f>'سرفصل های درآمدی'!$C$64:$C$69</c:f>
              <c:numCache>
                <c:formatCode>[$-3000401]#,##0</c:formatCode>
                <c:ptCount val="6"/>
                <c:pt idx="0">
                  <c:v>39247929</c:v>
                </c:pt>
                <c:pt idx="1">
                  <c:v>702194</c:v>
                </c:pt>
                <c:pt idx="2">
                  <c:v>19912174</c:v>
                </c:pt>
                <c:pt idx="3">
                  <c:v>1387167</c:v>
                </c:pt>
                <c:pt idx="4">
                  <c:v>63456713</c:v>
                </c:pt>
                <c:pt idx="5">
                  <c:v>124706177</c:v>
                </c:pt>
              </c:numCache>
            </c:numRef>
          </c:val>
          <c:extLst>
            <c:ext xmlns:c16="http://schemas.microsoft.com/office/drawing/2014/chart" uri="{C3380CC4-5D6E-409C-BE32-E72D297353CC}">
              <c16:uniqueId val="{00000001-517D-45A1-88DE-02D54A04B16D}"/>
            </c:ext>
          </c:extLst>
        </c:ser>
        <c:dLbls>
          <c:showLegendKey val="0"/>
          <c:showVal val="0"/>
          <c:showCatName val="0"/>
          <c:showSerName val="0"/>
          <c:showPercent val="0"/>
          <c:showBubbleSize val="0"/>
        </c:dLbls>
        <c:gapWidth val="219"/>
        <c:overlap val="-27"/>
        <c:axId val="1282333231"/>
        <c:axId val="1282333647"/>
      </c:barChart>
      <c:catAx>
        <c:axId val="12823332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282333647"/>
        <c:crosses val="autoZero"/>
        <c:auto val="1"/>
        <c:lblAlgn val="ctr"/>
        <c:lblOffset val="100"/>
        <c:noMultiLvlLbl val="0"/>
      </c:catAx>
      <c:valAx>
        <c:axId val="1282333647"/>
        <c:scaling>
          <c:orientation val="minMax"/>
        </c:scaling>
        <c:delete val="0"/>
        <c:axPos val="l"/>
        <c:numFmt formatCode="[$-3000401]#,##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282333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cs typeface="B Yekan" panose="00000400000000000000" pitchFamily="2" charset="-78"/>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B Yekan" panose="00000400000000000000" pitchFamily="2" charset="-78"/>
              </a:defRPr>
            </a:pPr>
            <a:r>
              <a:rPr lang="fa-IR" sz="1200" dirty="0">
                <a:latin typeface="Yekan Bakh" panose="00000500000000000000" pitchFamily="2" charset="-78"/>
                <a:cs typeface="Yekan Bakh" panose="00000500000000000000" pitchFamily="2" charset="-78"/>
              </a:rPr>
              <a:t>درصد سهم سرفصل های درآمدی مختلف در صنعت</a:t>
            </a:r>
            <a:endParaRPr lang="en-US" sz="1200" dirty="0">
              <a:latin typeface="Yekan Bakh" panose="00000500000000000000" pitchFamily="2" charset="-78"/>
              <a:cs typeface="Yekan Bakh" panose="00000500000000000000" pitchFamily="2" charset="-78"/>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tx>
            <c:v>1401</c:v>
          </c:tx>
          <c:spPr>
            <a:solidFill>
              <a:srgbClr val="00B050"/>
            </a:solidFill>
            <a:ln>
              <a:noFill/>
            </a:ln>
            <a:effectLst/>
          </c:spPr>
          <c:invertIfNegative val="0"/>
          <c:cat>
            <c:strRef>
              <c:f>'سرفصل های درآمدی'!$A$72:$A$76</c:f>
              <c:strCache>
                <c:ptCount val="5"/>
                <c:pt idx="0">
                  <c:v>بازارگردانی</c:v>
                </c:pt>
                <c:pt idx="1">
                  <c:v>سبدگردانی</c:v>
                </c:pt>
                <c:pt idx="2">
                  <c:v>پذیره نویسی</c:v>
                </c:pt>
                <c:pt idx="3">
                  <c:v>مشاوره عرضه پذیره</c:v>
                </c:pt>
                <c:pt idx="4">
                  <c:v>سرمایه گذاری</c:v>
                </c:pt>
              </c:strCache>
            </c:strRef>
          </c:cat>
          <c:val>
            <c:numRef>
              <c:f>'سرفصل های درآمدی'!$B$72:$B$76</c:f>
              <c:numCache>
                <c:formatCode>0.0%</c:formatCode>
                <c:ptCount val="5"/>
                <c:pt idx="0">
                  <c:v>0.19728959376246455</c:v>
                </c:pt>
                <c:pt idx="1">
                  <c:v>6.7572434683808803E-4</c:v>
                </c:pt>
                <c:pt idx="2">
                  <c:v>0.16562880441760314</c:v>
                </c:pt>
                <c:pt idx="3">
                  <c:v>6.6836063782149298E-3</c:v>
                </c:pt>
                <c:pt idx="4">
                  <c:v>0.35903941630734137</c:v>
                </c:pt>
              </c:numCache>
            </c:numRef>
          </c:val>
          <c:extLst>
            <c:ext xmlns:c16="http://schemas.microsoft.com/office/drawing/2014/chart" uri="{C3380CC4-5D6E-409C-BE32-E72D297353CC}">
              <c16:uniqueId val="{00000000-ADC0-4C90-9C4C-7C0DA7D845C0}"/>
            </c:ext>
          </c:extLst>
        </c:ser>
        <c:ser>
          <c:idx val="1"/>
          <c:order val="1"/>
          <c:tx>
            <c:v>1402</c:v>
          </c:tx>
          <c:spPr>
            <a:solidFill>
              <a:srgbClr val="FF0000"/>
            </a:solidFill>
            <a:ln>
              <a:noFill/>
            </a:ln>
            <a:effectLst/>
          </c:spPr>
          <c:invertIfNegative val="0"/>
          <c:cat>
            <c:strRef>
              <c:f>'سرفصل های درآمدی'!$A$72:$A$76</c:f>
              <c:strCache>
                <c:ptCount val="5"/>
                <c:pt idx="0">
                  <c:v>بازارگردانی</c:v>
                </c:pt>
                <c:pt idx="1">
                  <c:v>سبدگردانی</c:v>
                </c:pt>
                <c:pt idx="2">
                  <c:v>پذیره نویسی</c:v>
                </c:pt>
                <c:pt idx="3">
                  <c:v>مشاوره عرضه پذیره</c:v>
                </c:pt>
                <c:pt idx="4">
                  <c:v>سرمایه گذاری</c:v>
                </c:pt>
              </c:strCache>
            </c:strRef>
          </c:cat>
          <c:val>
            <c:numRef>
              <c:f>'سرفصل های درآمدی'!$C$72:$C$76</c:f>
              <c:numCache>
                <c:formatCode>0.0%</c:formatCode>
                <c:ptCount val="5"/>
                <c:pt idx="0">
                  <c:v>0.3147232153544407</c:v>
                </c:pt>
                <c:pt idx="1">
                  <c:v>5.6307876393324125E-3</c:v>
                </c:pt>
                <c:pt idx="2">
                  <c:v>0.15967271613177589</c:v>
                </c:pt>
                <c:pt idx="3">
                  <c:v>1.1123482680412855E-2</c:v>
                </c:pt>
                <c:pt idx="4">
                  <c:v>0.50884979819403808</c:v>
                </c:pt>
              </c:numCache>
            </c:numRef>
          </c:val>
          <c:extLst>
            <c:ext xmlns:c16="http://schemas.microsoft.com/office/drawing/2014/chart" uri="{C3380CC4-5D6E-409C-BE32-E72D297353CC}">
              <c16:uniqueId val="{00000001-ADC0-4C90-9C4C-7C0DA7D845C0}"/>
            </c:ext>
          </c:extLst>
        </c:ser>
        <c:dLbls>
          <c:showLegendKey val="0"/>
          <c:showVal val="0"/>
          <c:showCatName val="0"/>
          <c:showSerName val="0"/>
          <c:showPercent val="0"/>
          <c:showBubbleSize val="0"/>
        </c:dLbls>
        <c:gapWidth val="219"/>
        <c:overlap val="-27"/>
        <c:axId val="1510341935"/>
        <c:axId val="1510345263"/>
      </c:barChart>
      <c:catAx>
        <c:axId val="1510341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510345263"/>
        <c:crosses val="autoZero"/>
        <c:auto val="1"/>
        <c:lblAlgn val="ctr"/>
        <c:lblOffset val="100"/>
        <c:noMultiLvlLbl val="0"/>
      </c:catAx>
      <c:valAx>
        <c:axId val="1510345263"/>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1510341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cs typeface="B Yekan" panose="00000400000000000000" pitchFamily="2" charset="-78"/>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B Yekan" panose="00000400000000000000" pitchFamily="2" charset="-78"/>
              </a:defRPr>
            </a:pPr>
            <a:r>
              <a:rPr lang="fa-IR" sz="1400" b="1" dirty="0">
                <a:latin typeface="Yekan Bakh" panose="00000500000000000000" pitchFamily="2" charset="-78"/>
                <a:cs typeface="Yekan Bakh" panose="00000500000000000000" pitchFamily="2" charset="-78"/>
              </a:rPr>
              <a:t>سهم بازار هر شرکت در بخش های مختلف صنعت در 1402</a:t>
            </a:r>
            <a:endParaRPr lang="en-US" sz="1400" b="1" dirty="0">
              <a:latin typeface="Yekan Bakh" panose="00000500000000000000" pitchFamily="2" charset="-78"/>
              <a:cs typeface="Yekan Bakh" panose="00000500000000000000" pitchFamily="2" charset="-78"/>
            </a:endParaRP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tx>
            <c:strRef>
              <c:f>'سرفصل های درآمدی'!$B$95</c:f>
              <c:strCache>
                <c:ptCount val="1"/>
                <c:pt idx="0">
                  <c:v>تماوند</c:v>
                </c:pt>
              </c:strCache>
            </c:strRef>
          </c:tx>
          <c:spPr>
            <a:solidFill>
              <a:schemeClr val="accent4">
                <a:lumMod val="50000"/>
              </a:schemeClr>
            </a:solidFill>
            <a:ln>
              <a:noFill/>
            </a:ln>
            <a:effectLst/>
          </c:spPr>
          <c:invertIfNegative val="0"/>
          <c:cat>
            <c:strRef>
              <c:f>'سرفصل های درآمدی'!$A$96:$A$100</c:f>
              <c:strCache>
                <c:ptCount val="5"/>
                <c:pt idx="0">
                  <c:v>بازارگردانی</c:v>
                </c:pt>
                <c:pt idx="1">
                  <c:v>سبدگردانی</c:v>
                </c:pt>
                <c:pt idx="2">
                  <c:v>پذیره نویسی</c:v>
                </c:pt>
                <c:pt idx="3">
                  <c:v>مشاوره عرضه پذیره</c:v>
                </c:pt>
                <c:pt idx="4">
                  <c:v>سرمایه گذاری</c:v>
                </c:pt>
              </c:strCache>
            </c:strRef>
          </c:cat>
          <c:val>
            <c:numRef>
              <c:f>'سرفصل های درآمدی'!$B$96:$B$100</c:f>
              <c:numCache>
                <c:formatCode>0%</c:formatCode>
                <c:ptCount val="5"/>
                <c:pt idx="0">
                  <c:v>1.6905936616426309E-2</c:v>
                </c:pt>
                <c:pt idx="1">
                  <c:v>8.332455133481631E-3</c:v>
                </c:pt>
                <c:pt idx="2">
                  <c:v>0.14451641493289483</c:v>
                </c:pt>
                <c:pt idx="3">
                  <c:v>2.7006121108705729E-2</c:v>
                </c:pt>
                <c:pt idx="4">
                  <c:v>7.0235784195125273E-2</c:v>
                </c:pt>
              </c:numCache>
            </c:numRef>
          </c:val>
          <c:extLst>
            <c:ext xmlns:c16="http://schemas.microsoft.com/office/drawing/2014/chart" uri="{C3380CC4-5D6E-409C-BE32-E72D297353CC}">
              <c16:uniqueId val="{00000000-ECB3-407C-A623-74E554A7D21E}"/>
            </c:ext>
          </c:extLst>
        </c:ser>
        <c:ser>
          <c:idx val="1"/>
          <c:order val="1"/>
          <c:tx>
            <c:strRef>
              <c:f>'سرفصل های درآمدی'!$C$95</c:f>
              <c:strCache>
                <c:ptCount val="1"/>
                <c:pt idx="0">
                  <c:v>تنوین</c:v>
                </c:pt>
              </c:strCache>
            </c:strRef>
          </c:tx>
          <c:spPr>
            <a:solidFill>
              <a:srgbClr val="FF0000"/>
            </a:solidFill>
            <a:ln>
              <a:noFill/>
            </a:ln>
            <a:effectLst/>
          </c:spPr>
          <c:invertIfNegative val="0"/>
          <c:cat>
            <c:strRef>
              <c:f>'سرفصل های درآمدی'!$A$96:$A$100</c:f>
              <c:strCache>
                <c:ptCount val="5"/>
                <c:pt idx="0">
                  <c:v>بازارگردانی</c:v>
                </c:pt>
                <c:pt idx="1">
                  <c:v>سبدگردانی</c:v>
                </c:pt>
                <c:pt idx="2">
                  <c:v>پذیره نویسی</c:v>
                </c:pt>
                <c:pt idx="3">
                  <c:v>مشاوره عرضه پذیره</c:v>
                </c:pt>
                <c:pt idx="4">
                  <c:v>سرمایه گذاری</c:v>
                </c:pt>
              </c:strCache>
            </c:strRef>
          </c:cat>
          <c:val>
            <c:numRef>
              <c:f>'سرفصل های درآمدی'!$C$96:$C$100</c:f>
              <c:numCache>
                <c:formatCode>0%</c:formatCode>
                <c:ptCount val="5"/>
                <c:pt idx="0">
                  <c:v>4.5844227857220185E-2</c:v>
                </c:pt>
                <c:pt idx="1">
                  <c:v>4.9701364580158759E-4</c:v>
                </c:pt>
                <c:pt idx="2">
                  <c:v>0.15178844861440041</c:v>
                </c:pt>
                <c:pt idx="3">
                  <c:v>2.9933670567422667E-2</c:v>
                </c:pt>
                <c:pt idx="4">
                  <c:v>0.16720711644802655</c:v>
                </c:pt>
              </c:numCache>
            </c:numRef>
          </c:val>
          <c:extLst>
            <c:ext xmlns:c16="http://schemas.microsoft.com/office/drawing/2014/chart" uri="{C3380CC4-5D6E-409C-BE32-E72D297353CC}">
              <c16:uniqueId val="{00000001-ECB3-407C-A623-74E554A7D21E}"/>
            </c:ext>
          </c:extLst>
        </c:ser>
        <c:ser>
          <c:idx val="2"/>
          <c:order val="2"/>
          <c:tx>
            <c:strRef>
              <c:f>'سرفصل های درآمدی'!$D$95</c:f>
              <c:strCache>
                <c:ptCount val="1"/>
                <c:pt idx="0">
                  <c:v>تملت</c:v>
                </c:pt>
              </c:strCache>
            </c:strRef>
          </c:tx>
          <c:spPr>
            <a:solidFill>
              <a:srgbClr val="92D050"/>
            </a:solidFill>
            <a:ln>
              <a:noFill/>
            </a:ln>
            <a:effectLst/>
          </c:spPr>
          <c:invertIfNegative val="0"/>
          <c:val>
            <c:numRef>
              <c:f>'سرفصل های درآمدی'!$D$96:$D$100</c:f>
              <c:numCache>
                <c:formatCode>0%</c:formatCode>
                <c:ptCount val="5"/>
                <c:pt idx="0">
                  <c:v>0.31228480870926972</c:v>
                </c:pt>
                <c:pt idx="1">
                  <c:v>6.5523202989487238E-3</c:v>
                </c:pt>
                <c:pt idx="2">
                  <c:v>4.2298746485441518E-2</c:v>
                </c:pt>
                <c:pt idx="3">
                  <c:v>0.67690407860048574</c:v>
                </c:pt>
                <c:pt idx="4">
                  <c:v>6.1910345088312405E-2</c:v>
                </c:pt>
              </c:numCache>
            </c:numRef>
          </c:val>
          <c:extLst>
            <c:ext xmlns:c16="http://schemas.microsoft.com/office/drawing/2014/chart" uri="{C3380CC4-5D6E-409C-BE32-E72D297353CC}">
              <c16:uniqueId val="{00000002-ECB3-407C-A623-74E554A7D21E}"/>
            </c:ext>
          </c:extLst>
        </c:ser>
        <c:ser>
          <c:idx val="3"/>
          <c:order val="3"/>
          <c:tx>
            <c:strRef>
              <c:f>'سرفصل های درآمدی'!$E$95</c:f>
              <c:strCache>
                <c:ptCount val="1"/>
                <c:pt idx="0">
                  <c:v>تکاردان</c:v>
                </c:pt>
              </c:strCache>
            </c:strRef>
          </c:tx>
          <c:spPr>
            <a:solidFill>
              <a:schemeClr val="accent4"/>
            </a:solidFill>
            <a:ln>
              <a:noFill/>
            </a:ln>
            <a:effectLst/>
          </c:spPr>
          <c:invertIfNegative val="0"/>
          <c:val>
            <c:numRef>
              <c:f>'سرفصل های درآمدی'!$E$96:$E$100</c:f>
              <c:numCache>
                <c:formatCode>0%</c:formatCode>
                <c:ptCount val="5"/>
                <c:pt idx="0">
                  <c:v>0.24139077503936576</c:v>
                </c:pt>
                <c:pt idx="1">
                  <c:v>0.10342725799422951</c:v>
                </c:pt>
                <c:pt idx="2">
                  <c:v>8.8485014243045487E-2</c:v>
                </c:pt>
                <c:pt idx="3">
                  <c:v>6.2451024281863686E-2</c:v>
                </c:pt>
                <c:pt idx="4">
                  <c:v>0.16796279693844213</c:v>
                </c:pt>
              </c:numCache>
            </c:numRef>
          </c:val>
          <c:extLst>
            <c:ext xmlns:c16="http://schemas.microsoft.com/office/drawing/2014/chart" uri="{C3380CC4-5D6E-409C-BE32-E72D297353CC}">
              <c16:uniqueId val="{00000003-ECB3-407C-A623-74E554A7D21E}"/>
            </c:ext>
          </c:extLst>
        </c:ser>
        <c:ser>
          <c:idx val="4"/>
          <c:order val="4"/>
          <c:tx>
            <c:strRef>
              <c:f>'سرفصل های درآمدی'!$F$95</c:f>
              <c:strCache>
                <c:ptCount val="1"/>
                <c:pt idx="0">
                  <c:v>امین</c:v>
                </c:pt>
              </c:strCache>
            </c:strRef>
          </c:tx>
          <c:spPr>
            <a:solidFill>
              <a:srgbClr val="7030A0"/>
            </a:solidFill>
            <a:ln>
              <a:noFill/>
            </a:ln>
            <a:effectLst/>
          </c:spPr>
          <c:invertIfNegative val="0"/>
          <c:val>
            <c:numRef>
              <c:f>'سرفصل های درآمدی'!$F$96:$F$100</c:f>
              <c:numCache>
                <c:formatCode>0%</c:formatCode>
                <c:ptCount val="5"/>
                <c:pt idx="0">
                  <c:v>0.17067027918848915</c:v>
                </c:pt>
                <c:pt idx="1">
                  <c:v>0</c:v>
                </c:pt>
                <c:pt idx="2">
                  <c:v>9.4916808179759782E-2</c:v>
                </c:pt>
                <c:pt idx="3">
                  <c:v>9.3540287506839473E-2</c:v>
                </c:pt>
                <c:pt idx="4">
                  <c:v>0.10299247614669231</c:v>
                </c:pt>
              </c:numCache>
            </c:numRef>
          </c:val>
          <c:extLst>
            <c:ext xmlns:c16="http://schemas.microsoft.com/office/drawing/2014/chart" uri="{C3380CC4-5D6E-409C-BE32-E72D297353CC}">
              <c16:uniqueId val="{00000004-ECB3-407C-A623-74E554A7D21E}"/>
            </c:ext>
          </c:extLst>
        </c:ser>
        <c:ser>
          <c:idx val="5"/>
          <c:order val="5"/>
          <c:tx>
            <c:strRef>
              <c:f>'سرفصل های درآمدی'!$G$95</c:f>
              <c:strCache>
                <c:ptCount val="1"/>
                <c:pt idx="0">
                  <c:v>لوتوس</c:v>
                </c:pt>
              </c:strCache>
            </c:strRef>
          </c:tx>
          <c:spPr>
            <a:solidFill>
              <a:schemeClr val="accent1">
                <a:lumMod val="40000"/>
                <a:lumOff val="60000"/>
              </a:schemeClr>
            </a:solidFill>
            <a:ln>
              <a:noFill/>
            </a:ln>
            <a:effectLst/>
          </c:spPr>
          <c:invertIfNegative val="0"/>
          <c:val>
            <c:numRef>
              <c:f>'سرفصل های درآمدی'!$G$96:$G$100</c:f>
              <c:numCache>
                <c:formatCode>0%</c:formatCode>
                <c:ptCount val="5"/>
                <c:pt idx="0">
                  <c:v>0.1327873376452551</c:v>
                </c:pt>
                <c:pt idx="1">
                  <c:v>0.88119095292753857</c:v>
                </c:pt>
                <c:pt idx="2">
                  <c:v>0.29547225732358506</c:v>
                </c:pt>
                <c:pt idx="3">
                  <c:v>4.6437811741484626E-2</c:v>
                </c:pt>
                <c:pt idx="4">
                  <c:v>0.25939903316454477</c:v>
                </c:pt>
              </c:numCache>
            </c:numRef>
          </c:val>
          <c:extLst>
            <c:ext xmlns:c16="http://schemas.microsoft.com/office/drawing/2014/chart" uri="{C3380CC4-5D6E-409C-BE32-E72D297353CC}">
              <c16:uniqueId val="{00000005-ECB3-407C-A623-74E554A7D21E}"/>
            </c:ext>
          </c:extLst>
        </c:ser>
        <c:ser>
          <c:idx val="6"/>
          <c:order val="6"/>
          <c:tx>
            <c:strRef>
              <c:f>'سرفصل های درآمدی'!$H$95</c:f>
              <c:strCache>
                <c:ptCount val="1"/>
                <c:pt idx="0">
                  <c:v>امید</c:v>
                </c:pt>
              </c:strCache>
            </c:strRef>
          </c:tx>
          <c:spPr>
            <a:solidFill>
              <a:schemeClr val="tx1">
                <a:lumMod val="95000"/>
                <a:lumOff val="5000"/>
              </a:schemeClr>
            </a:solidFill>
            <a:ln>
              <a:noFill/>
            </a:ln>
            <a:effectLst/>
          </c:spPr>
          <c:invertIfNegative val="0"/>
          <c:val>
            <c:numRef>
              <c:f>'سرفصل های درآمدی'!$H$96:$H$100</c:f>
              <c:numCache>
                <c:formatCode>0%</c:formatCode>
                <c:ptCount val="5"/>
                <c:pt idx="0">
                  <c:v>8.0116634943973739E-2</c:v>
                </c:pt>
                <c:pt idx="1">
                  <c:v>0</c:v>
                </c:pt>
                <c:pt idx="2">
                  <c:v>0.18252231022087292</c:v>
                </c:pt>
                <c:pt idx="3">
                  <c:v>6.3727006193198085E-2</c:v>
                </c:pt>
                <c:pt idx="4">
                  <c:v>0.17029244801885657</c:v>
                </c:pt>
              </c:numCache>
            </c:numRef>
          </c:val>
          <c:extLst>
            <c:ext xmlns:c16="http://schemas.microsoft.com/office/drawing/2014/chart" uri="{C3380CC4-5D6E-409C-BE32-E72D297353CC}">
              <c16:uniqueId val="{00000006-ECB3-407C-A623-74E554A7D21E}"/>
            </c:ext>
          </c:extLst>
        </c:ser>
        <c:dLbls>
          <c:showLegendKey val="0"/>
          <c:showVal val="0"/>
          <c:showCatName val="0"/>
          <c:showSerName val="0"/>
          <c:showPercent val="0"/>
          <c:showBubbleSize val="0"/>
        </c:dLbls>
        <c:gapWidth val="219"/>
        <c:overlap val="-27"/>
        <c:axId val="364128992"/>
        <c:axId val="364120672"/>
      </c:barChart>
      <c:catAx>
        <c:axId val="3641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364120672"/>
        <c:crosses val="autoZero"/>
        <c:auto val="1"/>
        <c:lblAlgn val="ctr"/>
        <c:lblOffset val="100"/>
        <c:noMultiLvlLbl val="0"/>
      </c:catAx>
      <c:valAx>
        <c:axId val="3641206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B Yekan" panose="00000400000000000000" pitchFamily="2" charset="-78"/>
              </a:defRPr>
            </a:pPr>
            <a:endParaRPr lang="en-US"/>
          </a:p>
        </c:txPr>
        <c:crossAx val="3641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cs typeface="B Yekan" panose="00000400000000000000" pitchFamily="2" charset="-78"/>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title>
    <c:autoTitleDeleted val="0"/>
    <c:plotArea>
      <c:layout/>
      <c:barChart>
        <c:barDir val="col"/>
        <c:grouping val="clustered"/>
        <c:varyColors val="0"/>
        <c:ser>
          <c:idx val="0"/>
          <c:order val="0"/>
          <c:tx>
            <c:strRef>
              <c:f>'سرفصل های درآمدی'!$A$126</c:f>
              <c:strCache>
                <c:ptCount val="1"/>
                <c:pt idx="0">
                  <c:v>سرمایه گذاری</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F80-41AA-8822-ADDC5E7E9B8A}"/>
              </c:ext>
            </c:extLst>
          </c:dPt>
          <c:dPt>
            <c:idx val="1"/>
            <c:invertIfNegative val="0"/>
            <c:bubble3D val="0"/>
            <c:spPr>
              <a:solidFill>
                <a:srgbClr val="00B050"/>
              </a:solidFill>
              <a:ln>
                <a:noFill/>
              </a:ln>
              <a:effectLst/>
            </c:spPr>
            <c:extLst>
              <c:ext xmlns:c16="http://schemas.microsoft.com/office/drawing/2014/chart" uri="{C3380CC4-5D6E-409C-BE32-E72D297353CC}">
                <c16:uniqueId val="{00000003-1F80-41AA-8822-ADDC5E7E9B8A}"/>
              </c:ext>
            </c:extLst>
          </c:dPt>
          <c:dPt>
            <c:idx val="2"/>
            <c:invertIfNegative val="0"/>
            <c:bubble3D val="0"/>
            <c:spPr>
              <a:solidFill>
                <a:srgbClr val="FF0000"/>
              </a:solidFill>
              <a:ln>
                <a:noFill/>
              </a:ln>
              <a:effectLst/>
            </c:spPr>
            <c:extLst>
              <c:ext xmlns:c16="http://schemas.microsoft.com/office/drawing/2014/chart" uri="{C3380CC4-5D6E-409C-BE32-E72D297353CC}">
                <c16:uniqueId val="{00000005-1F80-41AA-8822-ADDC5E7E9B8A}"/>
              </c:ext>
            </c:extLst>
          </c:dPt>
          <c:dPt>
            <c:idx val="3"/>
            <c:invertIfNegative val="0"/>
            <c:bubble3D val="0"/>
            <c:spPr>
              <a:solidFill>
                <a:srgbClr val="00B050"/>
              </a:solidFill>
              <a:ln>
                <a:noFill/>
              </a:ln>
              <a:effectLst/>
            </c:spPr>
            <c:extLst>
              <c:ext xmlns:c16="http://schemas.microsoft.com/office/drawing/2014/chart" uri="{C3380CC4-5D6E-409C-BE32-E72D297353CC}">
                <c16:uniqueId val="{00000007-1F80-41AA-8822-ADDC5E7E9B8A}"/>
              </c:ext>
            </c:extLst>
          </c:dPt>
          <c:dPt>
            <c:idx val="4"/>
            <c:invertIfNegative val="0"/>
            <c:bubble3D val="0"/>
            <c:spPr>
              <a:solidFill>
                <a:srgbClr val="FF0000"/>
              </a:solidFill>
              <a:ln>
                <a:noFill/>
              </a:ln>
              <a:effectLst/>
            </c:spPr>
            <c:extLst>
              <c:ext xmlns:c16="http://schemas.microsoft.com/office/drawing/2014/chart" uri="{C3380CC4-5D6E-409C-BE32-E72D297353CC}">
                <c16:uniqueId val="{00000009-1F80-41AA-8822-ADDC5E7E9B8A}"/>
              </c:ext>
            </c:extLst>
          </c:dPt>
          <c:dPt>
            <c:idx val="5"/>
            <c:invertIfNegative val="0"/>
            <c:bubble3D val="0"/>
            <c:spPr>
              <a:solidFill>
                <a:srgbClr val="00B050"/>
              </a:solidFill>
              <a:ln>
                <a:noFill/>
              </a:ln>
              <a:effectLst/>
            </c:spPr>
            <c:extLst>
              <c:ext xmlns:c16="http://schemas.microsoft.com/office/drawing/2014/chart" uri="{C3380CC4-5D6E-409C-BE32-E72D297353CC}">
                <c16:uniqueId val="{0000000B-1F80-41AA-8822-ADDC5E7E9B8A}"/>
              </c:ext>
            </c:extLst>
          </c:dPt>
          <c:dPt>
            <c:idx val="6"/>
            <c:invertIfNegative val="0"/>
            <c:bubble3D val="0"/>
            <c:spPr>
              <a:solidFill>
                <a:srgbClr val="FF0000"/>
              </a:solidFill>
              <a:ln>
                <a:noFill/>
              </a:ln>
              <a:effectLst/>
            </c:spPr>
            <c:extLst>
              <c:ext xmlns:c16="http://schemas.microsoft.com/office/drawing/2014/chart" uri="{C3380CC4-5D6E-409C-BE32-E72D297353CC}">
                <c16:uniqueId val="{0000000D-1F80-41AA-8822-ADDC5E7E9B8A}"/>
              </c:ext>
            </c:extLst>
          </c:dPt>
          <c:dPt>
            <c:idx val="7"/>
            <c:invertIfNegative val="0"/>
            <c:bubble3D val="0"/>
            <c:spPr>
              <a:solidFill>
                <a:srgbClr val="00B050"/>
              </a:solidFill>
              <a:ln>
                <a:noFill/>
              </a:ln>
              <a:effectLst/>
            </c:spPr>
            <c:extLst>
              <c:ext xmlns:c16="http://schemas.microsoft.com/office/drawing/2014/chart" uri="{C3380CC4-5D6E-409C-BE32-E72D297353CC}">
                <c16:uniqueId val="{0000000F-1F80-41AA-8822-ADDC5E7E9B8A}"/>
              </c:ext>
            </c:extLst>
          </c:dPt>
          <c:dPt>
            <c:idx val="8"/>
            <c:invertIfNegative val="0"/>
            <c:bubble3D val="0"/>
            <c:spPr>
              <a:solidFill>
                <a:srgbClr val="FF0000"/>
              </a:solidFill>
              <a:ln>
                <a:noFill/>
              </a:ln>
              <a:effectLst/>
            </c:spPr>
            <c:extLst>
              <c:ext xmlns:c16="http://schemas.microsoft.com/office/drawing/2014/chart" uri="{C3380CC4-5D6E-409C-BE32-E72D297353CC}">
                <c16:uniqueId val="{00000011-1F80-41AA-8822-ADDC5E7E9B8A}"/>
              </c:ext>
            </c:extLst>
          </c:dPt>
          <c:dPt>
            <c:idx val="9"/>
            <c:invertIfNegative val="0"/>
            <c:bubble3D val="0"/>
            <c:spPr>
              <a:solidFill>
                <a:srgbClr val="00B050"/>
              </a:solidFill>
              <a:ln>
                <a:noFill/>
              </a:ln>
              <a:effectLst/>
            </c:spPr>
            <c:extLst>
              <c:ext xmlns:c16="http://schemas.microsoft.com/office/drawing/2014/chart" uri="{C3380CC4-5D6E-409C-BE32-E72D297353CC}">
                <c16:uniqueId val="{00000013-1F80-41AA-8822-ADDC5E7E9B8A}"/>
              </c:ext>
            </c:extLst>
          </c:dPt>
          <c:dPt>
            <c:idx val="10"/>
            <c:invertIfNegative val="0"/>
            <c:bubble3D val="0"/>
            <c:spPr>
              <a:solidFill>
                <a:srgbClr val="FF0000"/>
              </a:solidFill>
              <a:ln>
                <a:noFill/>
              </a:ln>
              <a:effectLst/>
            </c:spPr>
            <c:extLst>
              <c:ext xmlns:c16="http://schemas.microsoft.com/office/drawing/2014/chart" uri="{C3380CC4-5D6E-409C-BE32-E72D297353CC}">
                <c16:uniqueId val="{00000015-1F80-41AA-8822-ADDC5E7E9B8A}"/>
              </c:ext>
            </c:extLst>
          </c:dPt>
          <c:dPt>
            <c:idx val="11"/>
            <c:invertIfNegative val="0"/>
            <c:bubble3D val="0"/>
            <c:spPr>
              <a:solidFill>
                <a:srgbClr val="00B050"/>
              </a:solidFill>
              <a:ln>
                <a:noFill/>
              </a:ln>
              <a:effectLst/>
            </c:spPr>
            <c:extLst>
              <c:ext xmlns:c16="http://schemas.microsoft.com/office/drawing/2014/chart" uri="{C3380CC4-5D6E-409C-BE32-E72D297353CC}">
                <c16:uniqueId val="{00000017-1F80-41AA-8822-ADDC5E7E9B8A}"/>
              </c:ext>
            </c:extLst>
          </c:dPt>
          <c:dPt>
            <c:idx val="12"/>
            <c:invertIfNegative val="0"/>
            <c:bubble3D val="0"/>
            <c:spPr>
              <a:solidFill>
                <a:srgbClr val="FF0000"/>
              </a:solidFill>
              <a:ln>
                <a:noFill/>
              </a:ln>
              <a:effectLst/>
            </c:spPr>
            <c:extLst>
              <c:ext xmlns:c16="http://schemas.microsoft.com/office/drawing/2014/chart" uri="{C3380CC4-5D6E-409C-BE32-E72D297353CC}">
                <c16:uniqueId val="{00000019-1F80-41AA-8822-ADDC5E7E9B8A}"/>
              </c:ext>
            </c:extLst>
          </c:dPt>
          <c:dPt>
            <c:idx val="13"/>
            <c:invertIfNegative val="0"/>
            <c:bubble3D val="0"/>
            <c:spPr>
              <a:solidFill>
                <a:srgbClr val="00B050"/>
              </a:solidFill>
              <a:ln>
                <a:noFill/>
              </a:ln>
              <a:effectLst/>
            </c:spPr>
            <c:extLst>
              <c:ext xmlns:c16="http://schemas.microsoft.com/office/drawing/2014/chart" uri="{C3380CC4-5D6E-409C-BE32-E72D297353CC}">
                <c16:uniqueId val="{0000001B-1F80-41AA-8822-ADDC5E7E9B8A}"/>
              </c:ext>
            </c:extLst>
          </c:dPt>
          <c:cat>
            <c:multiLvlStrRef>
              <c:f>'سرفصل های درآمدی'!$B$120:$O$121</c:f>
              <c:multiLvlStrCache>
                <c:ptCount val="14"/>
                <c:lvl>
                  <c:pt idx="0">
                    <c:v>1401</c:v>
                  </c:pt>
                  <c:pt idx="1">
                    <c:v>1402</c:v>
                  </c:pt>
                  <c:pt idx="2">
                    <c:v>1401</c:v>
                  </c:pt>
                  <c:pt idx="3">
                    <c:v>1402</c:v>
                  </c:pt>
                  <c:pt idx="4">
                    <c:v>1401</c:v>
                  </c:pt>
                  <c:pt idx="5">
                    <c:v>1402</c:v>
                  </c:pt>
                  <c:pt idx="6">
                    <c:v>1401</c:v>
                  </c:pt>
                  <c:pt idx="7">
                    <c:v>1402</c:v>
                  </c:pt>
                  <c:pt idx="8">
                    <c:v>1401</c:v>
                  </c:pt>
                  <c:pt idx="9">
                    <c:v>1402</c:v>
                  </c:pt>
                  <c:pt idx="10">
                    <c:v>1401</c:v>
                  </c:pt>
                  <c:pt idx="11">
                    <c:v>1402</c:v>
                  </c:pt>
                  <c:pt idx="12">
                    <c:v>1401</c:v>
                  </c:pt>
                  <c:pt idx="13">
                    <c:v>1402</c:v>
                  </c:pt>
                </c:lvl>
                <c:lvl>
                  <c:pt idx="0">
                    <c:v>تماوند</c:v>
                  </c:pt>
                  <c:pt idx="2">
                    <c:v>تنوین</c:v>
                  </c:pt>
                  <c:pt idx="4">
                    <c:v>تملت</c:v>
                  </c:pt>
                  <c:pt idx="6">
                    <c:v>تکاردان</c:v>
                  </c:pt>
                  <c:pt idx="8">
                    <c:v>امین</c:v>
                  </c:pt>
                  <c:pt idx="10">
                    <c:v>لوتوس</c:v>
                  </c:pt>
                  <c:pt idx="12">
                    <c:v>امید</c:v>
                  </c:pt>
                </c:lvl>
              </c:multiLvlStrCache>
            </c:multiLvlStrRef>
          </c:cat>
          <c:val>
            <c:numRef>
              <c:f>'سرفصل های درآمدی'!$B$126:$O$126</c:f>
              <c:numCache>
                <c:formatCode>0%</c:formatCode>
                <c:ptCount val="14"/>
                <c:pt idx="0">
                  <c:v>4.7995917670247218E-2</c:v>
                </c:pt>
                <c:pt idx="1">
                  <c:v>7.0235784195125273E-2</c:v>
                </c:pt>
                <c:pt idx="2">
                  <c:v>0.2286169654007679</c:v>
                </c:pt>
                <c:pt idx="3">
                  <c:v>0.16720711644802655</c:v>
                </c:pt>
                <c:pt idx="4">
                  <c:v>4.8507392600594182E-2</c:v>
                </c:pt>
                <c:pt idx="5">
                  <c:v>6.1910345088312405E-2</c:v>
                </c:pt>
                <c:pt idx="6">
                  <c:v>0.15896424640374562</c:v>
                </c:pt>
                <c:pt idx="7">
                  <c:v>0.16796279693844213</c:v>
                </c:pt>
                <c:pt idx="8">
                  <c:v>0.11606867249441216</c:v>
                </c:pt>
                <c:pt idx="9">
                  <c:v>0.10299247614669231</c:v>
                </c:pt>
                <c:pt idx="10">
                  <c:v>0.26204666846367436</c:v>
                </c:pt>
                <c:pt idx="11">
                  <c:v>0.25939903316454477</c:v>
                </c:pt>
                <c:pt idx="12">
                  <c:v>0.13780013696655857</c:v>
                </c:pt>
                <c:pt idx="13">
                  <c:v>0.17029244801885657</c:v>
                </c:pt>
              </c:numCache>
            </c:numRef>
          </c:val>
          <c:extLst>
            <c:ext xmlns:c16="http://schemas.microsoft.com/office/drawing/2014/chart" uri="{C3380CC4-5D6E-409C-BE32-E72D297353CC}">
              <c16:uniqueId val="{0000001C-1F80-41AA-8822-ADDC5E7E9B8A}"/>
            </c:ext>
          </c:extLst>
        </c:ser>
        <c:dLbls>
          <c:showLegendKey val="0"/>
          <c:showVal val="0"/>
          <c:showCatName val="0"/>
          <c:showSerName val="0"/>
          <c:showPercent val="0"/>
          <c:showBubbleSize val="0"/>
        </c:dLbls>
        <c:gapWidth val="219"/>
        <c:overlap val="-27"/>
        <c:axId val="366587792"/>
        <c:axId val="366583216"/>
      </c:barChart>
      <c:catAx>
        <c:axId val="36658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366583216"/>
        <c:crosses val="autoZero"/>
        <c:auto val="1"/>
        <c:lblAlgn val="ctr"/>
        <c:lblOffset val="100"/>
        <c:noMultiLvlLbl val="0"/>
      </c:catAx>
      <c:valAx>
        <c:axId val="36658321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366587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cs typeface="B Yekan" panose="00000400000000000000" pitchFamily="2" charset="-78"/>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r>
              <a:rPr lang="fa-IR" b="1" dirty="0">
                <a:latin typeface="Yekan Bakh" panose="00000500000000000000" pitchFamily="2" charset="-78"/>
                <a:cs typeface="Yekan Bakh" panose="00000500000000000000" pitchFamily="2" charset="-78"/>
              </a:rPr>
              <a:t>پذیره نویسی</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barChart>
        <c:barDir val="col"/>
        <c:grouping val="clustered"/>
        <c:varyColors val="0"/>
        <c:ser>
          <c:idx val="0"/>
          <c:order val="0"/>
          <c:tx>
            <c:strRef>
              <c:f>'سرفصل های درآمدی'!$A$124</c:f>
              <c:strCache>
                <c:ptCount val="1"/>
                <c:pt idx="0">
                  <c:v>پذیره نویسی</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0FF7-4ADA-A64A-F6DB84A7AD2F}"/>
              </c:ext>
            </c:extLst>
          </c:dPt>
          <c:dPt>
            <c:idx val="1"/>
            <c:invertIfNegative val="0"/>
            <c:bubble3D val="0"/>
            <c:spPr>
              <a:solidFill>
                <a:srgbClr val="00B050"/>
              </a:solidFill>
              <a:ln>
                <a:noFill/>
              </a:ln>
              <a:effectLst/>
            </c:spPr>
            <c:extLst>
              <c:ext xmlns:c16="http://schemas.microsoft.com/office/drawing/2014/chart" uri="{C3380CC4-5D6E-409C-BE32-E72D297353CC}">
                <c16:uniqueId val="{00000003-0FF7-4ADA-A64A-F6DB84A7AD2F}"/>
              </c:ext>
            </c:extLst>
          </c:dPt>
          <c:dPt>
            <c:idx val="2"/>
            <c:invertIfNegative val="0"/>
            <c:bubble3D val="0"/>
            <c:spPr>
              <a:solidFill>
                <a:srgbClr val="FF0000"/>
              </a:solidFill>
              <a:ln>
                <a:noFill/>
              </a:ln>
              <a:effectLst/>
            </c:spPr>
            <c:extLst>
              <c:ext xmlns:c16="http://schemas.microsoft.com/office/drawing/2014/chart" uri="{C3380CC4-5D6E-409C-BE32-E72D297353CC}">
                <c16:uniqueId val="{00000005-0FF7-4ADA-A64A-F6DB84A7AD2F}"/>
              </c:ext>
            </c:extLst>
          </c:dPt>
          <c:dPt>
            <c:idx val="3"/>
            <c:invertIfNegative val="0"/>
            <c:bubble3D val="0"/>
            <c:spPr>
              <a:solidFill>
                <a:srgbClr val="00B050"/>
              </a:solidFill>
              <a:ln>
                <a:noFill/>
              </a:ln>
              <a:effectLst/>
            </c:spPr>
            <c:extLst>
              <c:ext xmlns:c16="http://schemas.microsoft.com/office/drawing/2014/chart" uri="{C3380CC4-5D6E-409C-BE32-E72D297353CC}">
                <c16:uniqueId val="{00000007-0FF7-4ADA-A64A-F6DB84A7AD2F}"/>
              </c:ext>
            </c:extLst>
          </c:dPt>
          <c:dPt>
            <c:idx val="4"/>
            <c:invertIfNegative val="0"/>
            <c:bubble3D val="0"/>
            <c:spPr>
              <a:solidFill>
                <a:srgbClr val="FF0000"/>
              </a:solidFill>
              <a:ln>
                <a:noFill/>
              </a:ln>
              <a:effectLst/>
            </c:spPr>
            <c:extLst>
              <c:ext xmlns:c16="http://schemas.microsoft.com/office/drawing/2014/chart" uri="{C3380CC4-5D6E-409C-BE32-E72D297353CC}">
                <c16:uniqueId val="{00000009-0FF7-4ADA-A64A-F6DB84A7AD2F}"/>
              </c:ext>
            </c:extLst>
          </c:dPt>
          <c:dPt>
            <c:idx val="5"/>
            <c:invertIfNegative val="0"/>
            <c:bubble3D val="0"/>
            <c:spPr>
              <a:solidFill>
                <a:srgbClr val="00B050"/>
              </a:solidFill>
              <a:ln>
                <a:noFill/>
              </a:ln>
              <a:effectLst/>
            </c:spPr>
            <c:extLst>
              <c:ext xmlns:c16="http://schemas.microsoft.com/office/drawing/2014/chart" uri="{C3380CC4-5D6E-409C-BE32-E72D297353CC}">
                <c16:uniqueId val="{0000000B-0FF7-4ADA-A64A-F6DB84A7AD2F}"/>
              </c:ext>
            </c:extLst>
          </c:dPt>
          <c:dPt>
            <c:idx val="6"/>
            <c:invertIfNegative val="0"/>
            <c:bubble3D val="0"/>
            <c:spPr>
              <a:solidFill>
                <a:srgbClr val="FF0000"/>
              </a:solidFill>
              <a:ln>
                <a:noFill/>
              </a:ln>
              <a:effectLst/>
            </c:spPr>
            <c:extLst>
              <c:ext xmlns:c16="http://schemas.microsoft.com/office/drawing/2014/chart" uri="{C3380CC4-5D6E-409C-BE32-E72D297353CC}">
                <c16:uniqueId val="{0000000D-0FF7-4ADA-A64A-F6DB84A7AD2F}"/>
              </c:ext>
            </c:extLst>
          </c:dPt>
          <c:dPt>
            <c:idx val="7"/>
            <c:invertIfNegative val="0"/>
            <c:bubble3D val="0"/>
            <c:spPr>
              <a:solidFill>
                <a:srgbClr val="00B050"/>
              </a:solidFill>
              <a:ln>
                <a:noFill/>
              </a:ln>
              <a:effectLst/>
            </c:spPr>
            <c:extLst>
              <c:ext xmlns:c16="http://schemas.microsoft.com/office/drawing/2014/chart" uri="{C3380CC4-5D6E-409C-BE32-E72D297353CC}">
                <c16:uniqueId val="{0000000F-0FF7-4ADA-A64A-F6DB84A7AD2F}"/>
              </c:ext>
            </c:extLst>
          </c:dPt>
          <c:dPt>
            <c:idx val="8"/>
            <c:invertIfNegative val="0"/>
            <c:bubble3D val="0"/>
            <c:spPr>
              <a:solidFill>
                <a:srgbClr val="FF0000"/>
              </a:solidFill>
              <a:ln>
                <a:noFill/>
              </a:ln>
              <a:effectLst/>
            </c:spPr>
            <c:extLst>
              <c:ext xmlns:c16="http://schemas.microsoft.com/office/drawing/2014/chart" uri="{C3380CC4-5D6E-409C-BE32-E72D297353CC}">
                <c16:uniqueId val="{00000011-0FF7-4ADA-A64A-F6DB84A7AD2F}"/>
              </c:ext>
            </c:extLst>
          </c:dPt>
          <c:dPt>
            <c:idx val="9"/>
            <c:invertIfNegative val="0"/>
            <c:bubble3D val="0"/>
            <c:spPr>
              <a:solidFill>
                <a:srgbClr val="00B050"/>
              </a:solidFill>
              <a:ln>
                <a:noFill/>
              </a:ln>
              <a:effectLst/>
            </c:spPr>
            <c:extLst>
              <c:ext xmlns:c16="http://schemas.microsoft.com/office/drawing/2014/chart" uri="{C3380CC4-5D6E-409C-BE32-E72D297353CC}">
                <c16:uniqueId val="{00000013-0FF7-4ADA-A64A-F6DB84A7AD2F}"/>
              </c:ext>
            </c:extLst>
          </c:dPt>
          <c:dPt>
            <c:idx val="10"/>
            <c:invertIfNegative val="0"/>
            <c:bubble3D val="0"/>
            <c:spPr>
              <a:solidFill>
                <a:srgbClr val="FF0000"/>
              </a:solidFill>
              <a:ln>
                <a:noFill/>
              </a:ln>
              <a:effectLst/>
            </c:spPr>
            <c:extLst>
              <c:ext xmlns:c16="http://schemas.microsoft.com/office/drawing/2014/chart" uri="{C3380CC4-5D6E-409C-BE32-E72D297353CC}">
                <c16:uniqueId val="{00000015-0FF7-4ADA-A64A-F6DB84A7AD2F}"/>
              </c:ext>
            </c:extLst>
          </c:dPt>
          <c:dPt>
            <c:idx val="11"/>
            <c:invertIfNegative val="0"/>
            <c:bubble3D val="0"/>
            <c:spPr>
              <a:solidFill>
                <a:srgbClr val="00B050"/>
              </a:solidFill>
              <a:ln>
                <a:noFill/>
              </a:ln>
              <a:effectLst/>
            </c:spPr>
            <c:extLst>
              <c:ext xmlns:c16="http://schemas.microsoft.com/office/drawing/2014/chart" uri="{C3380CC4-5D6E-409C-BE32-E72D297353CC}">
                <c16:uniqueId val="{00000017-0FF7-4ADA-A64A-F6DB84A7AD2F}"/>
              </c:ext>
            </c:extLst>
          </c:dPt>
          <c:dPt>
            <c:idx val="12"/>
            <c:invertIfNegative val="0"/>
            <c:bubble3D val="0"/>
            <c:spPr>
              <a:solidFill>
                <a:srgbClr val="FF0000"/>
              </a:solidFill>
              <a:ln>
                <a:noFill/>
              </a:ln>
              <a:effectLst/>
            </c:spPr>
            <c:extLst>
              <c:ext xmlns:c16="http://schemas.microsoft.com/office/drawing/2014/chart" uri="{C3380CC4-5D6E-409C-BE32-E72D297353CC}">
                <c16:uniqueId val="{00000019-0FF7-4ADA-A64A-F6DB84A7AD2F}"/>
              </c:ext>
            </c:extLst>
          </c:dPt>
          <c:dPt>
            <c:idx val="13"/>
            <c:invertIfNegative val="0"/>
            <c:bubble3D val="0"/>
            <c:spPr>
              <a:solidFill>
                <a:srgbClr val="00B050"/>
              </a:solidFill>
              <a:ln>
                <a:noFill/>
              </a:ln>
              <a:effectLst/>
            </c:spPr>
            <c:extLst>
              <c:ext xmlns:c16="http://schemas.microsoft.com/office/drawing/2014/chart" uri="{C3380CC4-5D6E-409C-BE32-E72D297353CC}">
                <c16:uniqueId val="{0000001B-0FF7-4ADA-A64A-F6DB84A7AD2F}"/>
              </c:ext>
            </c:extLst>
          </c:dPt>
          <c:cat>
            <c:multiLvlStrRef>
              <c:f>'سرفصل های درآمدی'!$B$120:$O$121</c:f>
              <c:multiLvlStrCache>
                <c:ptCount val="14"/>
                <c:lvl>
                  <c:pt idx="0">
                    <c:v>1401</c:v>
                  </c:pt>
                  <c:pt idx="1">
                    <c:v>1402</c:v>
                  </c:pt>
                  <c:pt idx="2">
                    <c:v>1401</c:v>
                  </c:pt>
                  <c:pt idx="3">
                    <c:v>1402</c:v>
                  </c:pt>
                  <c:pt idx="4">
                    <c:v>1401</c:v>
                  </c:pt>
                  <c:pt idx="5">
                    <c:v>1402</c:v>
                  </c:pt>
                  <c:pt idx="6">
                    <c:v>1401</c:v>
                  </c:pt>
                  <c:pt idx="7">
                    <c:v>1402</c:v>
                  </c:pt>
                  <c:pt idx="8">
                    <c:v>1401</c:v>
                  </c:pt>
                  <c:pt idx="9">
                    <c:v>1402</c:v>
                  </c:pt>
                  <c:pt idx="10">
                    <c:v>1401</c:v>
                  </c:pt>
                  <c:pt idx="11">
                    <c:v>1402</c:v>
                  </c:pt>
                  <c:pt idx="12">
                    <c:v>1401</c:v>
                  </c:pt>
                  <c:pt idx="13">
                    <c:v>1402</c:v>
                  </c:pt>
                </c:lvl>
                <c:lvl>
                  <c:pt idx="0">
                    <c:v>تماوند</c:v>
                  </c:pt>
                  <c:pt idx="2">
                    <c:v>تنوین</c:v>
                  </c:pt>
                  <c:pt idx="4">
                    <c:v>تملت</c:v>
                  </c:pt>
                  <c:pt idx="6">
                    <c:v>تکاردان</c:v>
                  </c:pt>
                  <c:pt idx="8">
                    <c:v>امین</c:v>
                  </c:pt>
                  <c:pt idx="10">
                    <c:v>لوتوس</c:v>
                  </c:pt>
                  <c:pt idx="12">
                    <c:v>امید</c:v>
                  </c:pt>
                </c:lvl>
              </c:multiLvlStrCache>
            </c:multiLvlStrRef>
          </c:cat>
          <c:val>
            <c:numRef>
              <c:f>'سرفصل های درآمدی'!$B$124:$O$124</c:f>
              <c:numCache>
                <c:formatCode>0%</c:formatCode>
                <c:ptCount val="14"/>
                <c:pt idx="0">
                  <c:v>8.9866901057785942E-2</c:v>
                </c:pt>
                <c:pt idx="1">
                  <c:v>0.14451641493289483</c:v>
                </c:pt>
                <c:pt idx="2">
                  <c:v>0.32894134016882648</c:v>
                </c:pt>
                <c:pt idx="3">
                  <c:v>0.15178844861440041</c:v>
                </c:pt>
                <c:pt idx="4">
                  <c:v>3.5601661297893217E-2</c:v>
                </c:pt>
                <c:pt idx="5">
                  <c:v>4.2298746485441518E-2</c:v>
                </c:pt>
                <c:pt idx="6">
                  <c:v>0.16037155285165505</c:v>
                </c:pt>
                <c:pt idx="7">
                  <c:v>8.8485014243045487E-2</c:v>
                </c:pt>
                <c:pt idx="8">
                  <c:v>0.11575306337202224</c:v>
                </c:pt>
                <c:pt idx="9">
                  <c:v>9.4916808179759782E-2</c:v>
                </c:pt>
                <c:pt idx="10">
                  <c:v>0.25056738256498989</c:v>
                </c:pt>
                <c:pt idx="11">
                  <c:v>0.29547225732358506</c:v>
                </c:pt>
                <c:pt idx="12">
                  <c:v>1.8898098686827142E-2</c:v>
                </c:pt>
                <c:pt idx="13">
                  <c:v>0.18252231022087292</c:v>
                </c:pt>
              </c:numCache>
            </c:numRef>
          </c:val>
          <c:extLst>
            <c:ext xmlns:c16="http://schemas.microsoft.com/office/drawing/2014/chart" uri="{C3380CC4-5D6E-409C-BE32-E72D297353CC}">
              <c16:uniqueId val="{0000001C-0FF7-4ADA-A64A-F6DB84A7AD2F}"/>
            </c:ext>
          </c:extLst>
        </c:ser>
        <c:dLbls>
          <c:showLegendKey val="0"/>
          <c:showVal val="0"/>
          <c:showCatName val="0"/>
          <c:showSerName val="0"/>
          <c:showPercent val="0"/>
          <c:showBubbleSize val="0"/>
        </c:dLbls>
        <c:gapWidth val="219"/>
        <c:axId val="364138144"/>
        <c:axId val="364128160"/>
      </c:barChart>
      <c:catAx>
        <c:axId val="36413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364128160"/>
        <c:crosses val="autoZero"/>
        <c:auto val="1"/>
        <c:lblAlgn val="ctr"/>
        <c:lblOffset val="100"/>
        <c:noMultiLvlLbl val="0"/>
      </c:catAx>
      <c:valAx>
        <c:axId val="3641281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364138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cs typeface="B Yekan" panose="00000400000000000000" pitchFamily="2" charset="-78"/>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r>
              <a:rPr lang="fa-IR" b="1" dirty="0">
                <a:latin typeface="Yekan Bakh" panose="00000500000000000000" pitchFamily="2" charset="-78"/>
                <a:cs typeface="Yekan Bakh" panose="00000500000000000000" pitchFamily="2" charset="-78"/>
              </a:rPr>
              <a:t>بازارگردانی</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B Yekan" panose="00000400000000000000" pitchFamily="2" charset="-78"/>
            </a:defRPr>
          </a:pPr>
          <a:endParaRPr lang="en-US"/>
        </a:p>
      </c:txPr>
    </c:title>
    <c:autoTitleDeleted val="0"/>
    <c:plotArea>
      <c:layout>
        <c:manualLayout>
          <c:layoutTarget val="inner"/>
          <c:xMode val="edge"/>
          <c:yMode val="edge"/>
          <c:x val="0.10088648293963255"/>
          <c:y val="3.814814814814816E-2"/>
          <c:w val="0.86855796150481202"/>
          <c:h val="0.757053076698746"/>
        </c:manualLayout>
      </c:layout>
      <c:barChart>
        <c:barDir val="col"/>
        <c:grouping val="clustered"/>
        <c:varyColors val="0"/>
        <c:ser>
          <c:idx val="0"/>
          <c:order val="0"/>
          <c:tx>
            <c:strRef>
              <c:f>'سرفصل های درآمدی'!$A$122</c:f>
              <c:strCache>
                <c:ptCount val="1"/>
                <c:pt idx="0">
                  <c:v>بازارگردانی</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E29-4C67-9758-89FC82ADD7A7}"/>
              </c:ext>
            </c:extLst>
          </c:dPt>
          <c:dPt>
            <c:idx val="1"/>
            <c:invertIfNegative val="0"/>
            <c:bubble3D val="0"/>
            <c:spPr>
              <a:solidFill>
                <a:srgbClr val="00B050"/>
              </a:solidFill>
              <a:ln>
                <a:noFill/>
              </a:ln>
              <a:effectLst/>
            </c:spPr>
            <c:extLst>
              <c:ext xmlns:c16="http://schemas.microsoft.com/office/drawing/2014/chart" uri="{C3380CC4-5D6E-409C-BE32-E72D297353CC}">
                <c16:uniqueId val="{00000003-1E29-4C67-9758-89FC82ADD7A7}"/>
              </c:ext>
            </c:extLst>
          </c:dPt>
          <c:dPt>
            <c:idx val="2"/>
            <c:invertIfNegative val="0"/>
            <c:bubble3D val="0"/>
            <c:spPr>
              <a:solidFill>
                <a:srgbClr val="FF0000"/>
              </a:solidFill>
              <a:ln>
                <a:noFill/>
              </a:ln>
              <a:effectLst/>
            </c:spPr>
            <c:extLst>
              <c:ext xmlns:c16="http://schemas.microsoft.com/office/drawing/2014/chart" uri="{C3380CC4-5D6E-409C-BE32-E72D297353CC}">
                <c16:uniqueId val="{00000005-1E29-4C67-9758-89FC82ADD7A7}"/>
              </c:ext>
            </c:extLst>
          </c:dPt>
          <c:dPt>
            <c:idx val="3"/>
            <c:invertIfNegative val="0"/>
            <c:bubble3D val="0"/>
            <c:spPr>
              <a:solidFill>
                <a:srgbClr val="00B050"/>
              </a:solidFill>
              <a:ln>
                <a:noFill/>
              </a:ln>
              <a:effectLst/>
            </c:spPr>
            <c:extLst>
              <c:ext xmlns:c16="http://schemas.microsoft.com/office/drawing/2014/chart" uri="{C3380CC4-5D6E-409C-BE32-E72D297353CC}">
                <c16:uniqueId val="{00000007-1E29-4C67-9758-89FC82ADD7A7}"/>
              </c:ext>
            </c:extLst>
          </c:dPt>
          <c:dPt>
            <c:idx val="4"/>
            <c:invertIfNegative val="0"/>
            <c:bubble3D val="0"/>
            <c:spPr>
              <a:solidFill>
                <a:srgbClr val="FF0000"/>
              </a:solidFill>
              <a:ln>
                <a:noFill/>
              </a:ln>
              <a:effectLst/>
            </c:spPr>
            <c:extLst>
              <c:ext xmlns:c16="http://schemas.microsoft.com/office/drawing/2014/chart" uri="{C3380CC4-5D6E-409C-BE32-E72D297353CC}">
                <c16:uniqueId val="{00000009-1E29-4C67-9758-89FC82ADD7A7}"/>
              </c:ext>
            </c:extLst>
          </c:dPt>
          <c:dPt>
            <c:idx val="5"/>
            <c:invertIfNegative val="0"/>
            <c:bubble3D val="0"/>
            <c:spPr>
              <a:solidFill>
                <a:srgbClr val="00B050"/>
              </a:solidFill>
              <a:ln>
                <a:noFill/>
              </a:ln>
              <a:effectLst/>
            </c:spPr>
            <c:extLst>
              <c:ext xmlns:c16="http://schemas.microsoft.com/office/drawing/2014/chart" uri="{C3380CC4-5D6E-409C-BE32-E72D297353CC}">
                <c16:uniqueId val="{0000000B-1E29-4C67-9758-89FC82ADD7A7}"/>
              </c:ext>
            </c:extLst>
          </c:dPt>
          <c:dPt>
            <c:idx val="6"/>
            <c:invertIfNegative val="0"/>
            <c:bubble3D val="0"/>
            <c:spPr>
              <a:solidFill>
                <a:srgbClr val="FF0000"/>
              </a:solidFill>
              <a:ln>
                <a:noFill/>
              </a:ln>
              <a:effectLst/>
            </c:spPr>
            <c:extLst>
              <c:ext xmlns:c16="http://schemas.microsoft.com/office/drawing/2014/chart" uri="{C3380CC4-5D6E-409C-BE32-E72D297353CC}">
                <c16:uniqueId val="{0000000D-1E29-4C67-9758-89FC82ADD7A7}"/>
              </c:ext>
            </c:extLst>
          </c:dPt>
          <c:dPt>
            <c:idx val="7"/>
            <c:invertIfNegative val="0"/>
            <c:bubble3D val="0"/>
            <c:spPr>
              <a:solidFill>
                <a:srgbClr val="00B050"/>
              </a:solidFill>
              <a:ln>
                <a:noFill/>
              </a:ln>
              <a:effectLst/>
            </c:spPr>
            <c:extLst>
              <c:ext xmlns:c16="http://schemas.microsoft.com/office/drawing/2014/chart" uri="{C3380CC4-5D6E-409C-BE32-E72D297353CC}">
                <c16:uniqueId val="{0000000F-1E29-4C67-9758-89FC82ADD7A7}"/>
              </c:ext>
            </c:extLst>
          </c:dPt>
          <c:dPt>
            <c:idx val="8"/>
            <c:invertIfNegative val="0"/>
            <c:bubble3D val="0"/>
            <c:spPr>
              <a:solidFill>
                <a:srgbClr val="FF0000"/>
              </a:solidFill>
              <a:ln>
                <a:noFill/>
              </a:ln>
              <a:effectLst/>
            </c:spPr>
            <c:extLst>
              <c:ext xmlns:c16="http://schemas.microsoft.com/office/drawing/2014/chart" uri="{C3380CC4-5D6E-409C-BE32-E72D297353CC}">
                <c16:uniqueId val="{00000011-1E29-4C67-9758-89FC82ADD7A7}"/>
              </c:ext>
            </c:extLst>
          </c:dPt>
          <c:dPt>
            <c:idx val="9"/>
            <c:invertIfNegative val="0"/>
            <c:bubble3D val="0"/>
            <c:spPr>
              <a:solidFill>
                <a:srgbClr val="00B050"/>
              </a:solidFill>
              <a:ln>
                <a:noFill/>
              </a:ln>
              <a:effectLst/>
            </c:spPr>
            <c:extLst>
              <c:ext xmlns:c16="http://schemas.microsoft.com/office/drawing/2014/chart" uri="{C3380CC4-5D6E-409C-BE32-E72D297353CC}">
                <c16:uniqueId val="{00000013-1E29-4C67-9758-89FC82ADD7A7}"/>
              </c:ext>
            </c:extLst>
          </c:dPt>
          <c:dPt>
            <c:idx val="10"/>
            <c:invertIfNegative val="0"/>
            <c:bubble3D val="0"/>
            <c:spPr>
              <a:solidFill>
                <a:srgbClr val="FF0000"/>
              </a:solidFill>
              <a:ln>
                <a:noFill/>
              </a:ln>
              <a:effectLst/>
            </c:spPr>
            <c:extLst>
              <c:ext xmlns:c16="http://schemas.microsoft.com/office/drawing/2014/chart" uri="{C3380CC4-5D6E-409C-BE32-E72D297353CC}">
                <c16:uniqueId val="{00000015-1E29-4C67-9758-89FC82ADD7A7}"/>
              </c:ext>
            </c:extLst>
          </c:dPt>
          <c:dPt>
            <c:idx val="11"/>
            <c:invertIfNegative val="0"/>
            <c:bubble3D val="0"/>
            <c:spPr>
              <a:solidFill>
                <a:srgbClr val="00B050"/>
              </a:solidFill>
              <a:ln>
                <a:noFill/>
              </a:ln>
              <a:effectLst/>
            </c:spPr>
            <c:extLst>
              <c:ext xmlns:c16="http://schemas.microsoft.com/office/drawing/2014/chart" uri="{C3380CC4-5D6E-409C-BE32-E72D297353CC}">
                <c16:uniqueId val="{00000017-1E29-4C67-9758-89FC82ADD7A7}"/>
              </c:ext>
            </c:extLst>
          </c:dPt>
          <c:dPt>
            <c:idx val="12"/>
            <c:invertIfNegative val="0"/>
            <c:bubble3D val="0"/>
            <c:spPr>
              <a:solidFill>
                <a:srgbClr val="FF0000"/>
              </a:solidFill>
              <a:ln>
                <a:noFill/>
              </a:ln>
              <a:effectLst/>
            </c:spPr>
            <c:extLst>
              <c:ext xmlns:c16="http://schemas.microsoft.com/office/drawing/2014/chart" uri="{C3380CC4-5D6E-409C-BE32-E72D297353CC}">
                <c16:uniqueId val="{00000019-1E29-4C67-9758-89FC82ADD7A7}"/>
              </c:ext>
            </c:extLst>
          </c:dPt>
          <c:dPt>
            <c:idx val="13"/>
            <c:invertIfNegative val="0"/>
            <c:bubble3D val="0"/>
            <c:spPr>
              <a:solidFill>
                <a:srgbClr val="00B050"/>
              </a:solidFill>
              <a:ln>
                <a:noFill/>
              </a:ln>
              <a:effectLst/>
            </c:spPr>
            <c:extLst>
              <c:ext xmlns:c16="http://schemas.microsoft.com/office/drawing/2014/chart" uri="{C3380CC4-5D6E-409C-BE32-E72D297353CC}">
                <c16:uniqueId val="{0000001B-1E29-4C67-9758-89FC82ADD7A7}"/>
              </c:ext>
            </c:extLst>
          </c:dPt>
          <c:cat>
            <c:multiLvlStrRef>
              <c:f>'سرفصل های درآمدی'!$B$120:$O$121</c:f>
              <c:multiLvlStrCache>
                <c:ptCount val="14"/>
                <c:lvl>
                  <c:pt idx="0">
                    <c:v>1401</c:v>
                  </c:pt>
                  <c:pt idx="1">
                    <c:v>1402</c:v>
                  </c:pt>
                  <c:pt idx="2">
                    <c:v>1401</c:v>
                  </c:pt>
                  <c:pt idx="3">
                    <c:v>1402</c:v>
                  </c:pt>
                  <c:pt idx="4">
                    <c:v>1401</c:v>
                  </c:pt>
                  <c:pt idx="5">
                    <c:v>1402</c:v>
                  </c:pt>
                  <c:pt idx="6">
                    <c:v>1401</c:v>
                  </c:pt>
                  <c:pt idx="7">
                    <c:v>1402</c:v>
                  </c:pt>
                  <c:pt idx="8">
                    <c:v>1401</c:v>
                  </c:pt>
                  <c:pt idx="9">
                    <c:v>1402</c:v>
                  </c:pt>
                  <c:pt idx="10">
                    <c:v>1401</c:v>
                  </c:pt>
                  <c:pt idx="11">
                    <c:v>1402</c:v>
                  </c:pt>
                  <c:pt idx="12">
                    <c:v>1401</c:v>
                  </c:pt>
                  <c:pt idx="13">
                    <c:v>1402</c:v>
                  </c:pt>
                </c:lvl>
                <c:lvl>
                  <c:pt idx="0">
                    <c:v>تماوند</c:v>
                  </c:pt>
                  <c:pt idx="2">
                    <c:v>تنوین</c:v>
                  </c:pt>
                  <c:pt idx="4">
                    <c:v>تملت</c:v>
                  </c:pt>
                  <c:pt idx="6">
                    <c:v>تکاردان</c:v>
                  </c:pt>
                  <c:pt idx="8">
                    <c:v>امین</c:v>
                  </c:pt>
                  <c:pt idx="10">
                    <c:v>لوتوس</c:v>
                  </c:pt>
                  <c:pt idx="12">
                    <c:v>امید</c:v>
                  </c:pt>
                </c:lvl>
              </c:multiLvlStrCache>
            </c:multiLvlStrRef>
          </c:cat>
          <c:val>
            <c:numRef>
              <c:f>'سرفصل های درآمدی'!$B$122:$O$122</c:f>
              <c:numCache>
                <c:formatCode>0%</c:formatCode>
                <c:ptCount val="14"/>
                <c:pt idx="0">
                  <c:v>4.8933898153457972E-2</c:v>
                </c:pt>
                <c:pt idx="1">
                  <c:v>1.6905936616426309E-2</c:v>
                </c:pt>
                <c:pt idx="2">
                  <c:v>6.1753759089609006E-2</c:v>
                </c:pt>
                <c:pt idx="3">
                  <c:v>4.5844227857220185E-2</c:v>
                </c:pt>
                <c:pt idx="4">
                  <c:v>0.23065356741153226</c:v>
                </c:pt>
                <c:pt idx="5">
                  <c:v>0.31228480870926972</c:v>
                </c:pt>
                <c:pt idx="6">
                  <c:v>0.2656464104247121</c:v>
                </c:pt>
                <c:pt idx="7">
                  <c:v>0.24139077503936576</c:v>
                </c:pt>
                <c:pt idx="8">
                  <c:v>0.20106570555712786</c:v>
                </c:pt>
                <c:pt idx="9">
                  <c:v>0.17067027918848915</c:v>
                </c:pt>
                <c:pt idx="10">
                  <c:v>0.14034185184864542</c:v>
                </c:pt>
                <c:pt idx="11">
                  <c:v>0.1327873376452551</c:v>
                </c:pt>
                <c:pt idx="12">
                  <c:v>5.1604807514915418E-2</c:v>
                </c:pt>
                <c:pt idx="13">
                  <c:v>8.0116634943973739E-2</c:v>
                </c:pt>
              </c:numCache>
            </c:numRef>
          </c:val>
          <c:extLst>
            <c:ext xmlns:c16="http://schemas.microsoft.com/office/drawing/2014/chart" uri="{C3380CC4-5D6E-409C-BE32-E72D297353CC}">
              <c16:uniqueId val="{0000001C-1E29-4C67-9758-89FC82ADD7A7}"/>
            </c:ext>
          </c:extLst>
        </c:ser>
        <c:dLbls>
          <c:showLegendKey val="0"/>
          <c:showVal val="0"/>
          <c:showCatName val="0"/>
          <c:showSerName val="0"/>
          <c:showPercent val="0"/>
          <c:showBubbleSize val="0"/>
        </c:dLbls>
        <c:gapWidth val="219"/>
        <c:axId val="211220944"/>
        <c:axId val="211222608"/>
      </c:barChart>
      <c:catAx>
        <c:axId val="21122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211222608"/>
        <c:crosses val="autoZero"/>
        <c:auto val="1"/>
        <c:lblAlgn val="ctr"/>
        <c:lblOffset val="100"/>
        <c:noMultiLvlLbl val="0"/>
      </c:catAx>
      <c:valAx>
        <c:axId val="2112226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Yekan Bakh" panose="00000500000000000000" pitchFamily="2" charset="-78"/>
                <a:ea typeface="+mn-ea"/>
                <a:cs typeface="Yekan Bakh" panose="00000500000000000000" pitchFamily="2" charset="-78"/>
              </a:defRPr>
            </a:pPr>
            <a:endParaRPr lang="en-US"/>
          </a:p>
        </c:txPr>
        <c:crossAx val="211220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cs typeface="B Yekan" panose="00000400000000000000" pitchFamily="2" charset="-78"/>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79079-B8DC-4908-AAF9-6ECBEC3B58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F0D2AED-5F8B-48CB-BA61-AB7AFA4A30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FB6A3-6314-47AF-9C0D-BCC2C23C45E1}"/>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3D98C5CA-00D8-450B-80ED-ED56489CA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597C6-9D88-46D6-BD97-2A90B98D7DC8}"/>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3278200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C1D2-9B17-40C7-BFCE-D2793D4E4A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8639ED-04B0-4220-AD6F-BFC127DEF5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280C0-23C7-4F59-AE5D-EA65A4C34A6C}"/>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C480CD5C-E979-4F7E-8B7A-71C4C1575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F80F6C-6BF5-422D-AC09-E78FE73EDC6E}"/>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376325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4AE2EB-5C63-45B4-866E-CFBB1BAB1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1EC0A1-E2DF-4509-8EB2-854959142FF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7B23B-5E68-4169-9831-64BF4CFABAEB}"/>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8AF69B20-4B83-4C60-86C0-03A41022D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5A9FF-AE94-48A2-B6AC-B3F3FEF251EA}"/>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865213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F4F9E-66DD-4B3E-8925-54C74BBF64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08CC8B-4E1D-4C1C-A2A1-FFA8EABCC7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0F46B-74CD-42C7-B9CC-017336BE3C98}"/>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4BC5F89B-3E7F-4074-B219-BFA78D375D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D708A4-BBC7-4FD6-9739-8D18B2288E70}"/>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2144557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D7C66-EE90-40B1-8B74-2FFA750EB6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CDF319-A4E0-4929-B072-193409512D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DB5C7-4E6B-49CD-AD6B-A0AD899DE868}"/>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8A2C094B-1E97-4EFB-ADF7-55CB6F114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7F7FD4-BF03-4DDA-95EA-18A2B7B0342A}"/>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215398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5C430-7059-4369-B3B0-0D7405665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83C3A6-2B13-4467-BB16-B611BB529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E13F03-FCBF-46E6-94E0-C1C91BE8B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F96EF7-EB5C-46D1-9567-CD80271381C4}"/>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6" name="Footer Placeholder 5">
            <a:extLst>
              <a:ext uri="{FF2B5EF4-FFF2-40B4-BE49-F238E27FC236}">
                <a16:creationId xmlns:a16="http://schemas.microsoft.com/office/drawing/2014/main" id="{C0E9701A-8803-43F0-A157-90FDB9CFAD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E2DC0B-03B3-46EF-A587-B578FB25D68D}"/>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365127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CFDAF-980E-4BA4-A18C-DA9D4B39FD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8939D2-4EAD-432D-A762-587E93B3F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5AA340A-8B4C-4FDE-98B1-7071E43B5A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3D4DB6-322F-44F0-B751-FA2CD58C0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AB67E2-42B4-4813-8AA2-DD163A2FAB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A6AC832-89F0-48A2-A7C1-C0338DCB2ACA}"/>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8" name="Footer Placeholder 7">
            <a:extLst>
              <a:ext uri="{FF2B5EF4-FFF2-40B4-BE49-F238E27FC236}">
                <a16:creationId xmlns:a16="http://schemas.microsoft.com/office/drawing/2014/main" id="{72F87AA3-AF28-49BF-A37B-0E75D69F0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6DF7CC-1662-4B3F-B6BE-B5DFDCC1B2DE}"/>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1741420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1F6C-02F0-4D40-81F8-EAF7E1481E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264D3C-7F98-4B9F-ADDE-7C9E4685F119}"/>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4" name="Footer Placeholder 3">
            <a:extLst>
              <a:ext uri="{FF2B5EF4-FFF2-40B4-BE49-F238E27FC236}">
                <a16:creationId xmlns:a16="http://schemas.microsoft.com/office/drawing/2014/main" id="{59A92D4C-2863-479D-8DE5-6D6013CC70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188810-B737-4FC8-93EB-4C06CE16AF9C}"/>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269893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8803F1-551A-4957-88D5-2663672AE45C}"/>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3" name="Footer Placeholder 2">
            <a:extLst>
              <a:ext uri="{FF2B5EF4-FFF2-40B4-BE49-F238E27FC236}">
                <a16:creationId xmlns:a16="http://schemas.microsoft.com/office/drawing/2014/main" id="{D70661ED-2358-4BFA-99B0-095759105D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B2E8D1-DD46-497D-A1C8-CD4D88B6C9D5}"/>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364449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B41BA-40BD-4A67-9388-8CDA309188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F0AD900-F5D1-4708-BB46-A4E3C44064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02F7D3-4824-4953-81FB-8CD95B07C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AC9556-98AC-4B32-8760-9ABB1D7720FA}"/>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6" name="Footer Placeholder 5">
            <a:extLst>
              <a:ext uri="{FF2B5EF4-FFF2-40B4-BE49-F238E27FC236}">
                <a16:creationId xmlns:a16="http://schemas.microsoft.com/office/drawing/2014/main" id="{28E80FE5-E1DF-4900-850A-0896BD1A4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60BC3B-A3EC-416B-A53B-FE1D1888E386}"/>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1891957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EAB3-ABC9-4E3D-9BE7-48440AFBA4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3FB739-9A4C-4EA5-A4B7-2D839AF79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9B761-AEC4-4563-98CB-F5E0CF002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F9BD92-63C7-4134-A71A-21171F7E5234}"/>
              </a:ext>
            </a:extLst>
          </p:cNvPr>
          <p:cNvSpPr>
            <a:spLocks noGrp="1"/>
          </p:cNvSpPr>
          <p:nvPr>
            <p:ph type="dt" sz="half" idx="10"/>
          </p:nvPr>
        </p:nvSpPr>
        <p:spPr/>
        <p:txBody>
          <a:bodyPr/>
          <a:lstStyle/>
          <a:p>
            <a:fld id="{FCF03C6B-B40C-4AFE-9252-88FEDCCB00CC}" type="datetimeFigureOut">
              <a:rPr lang="en-US" smtClean="0"/>
              <a:t>6/23/2024</a:t>
            </a:fld>
            <a:endParaRPr lang="en-US"/>
          </a:p>
        </p:txBody>
      </p:sp>
      <p:sp>
        <p:nvSpPr>
          <p:cNvPr id="6" name="Footer Placeholder 5">
            <a:extLst>
              <a:ext uri="{FF2B5EF4-FFF2-40B4-BE49-F238E27FC236}">
                <a16:creationId xmlns:a16="http://schemas.microsoft.com/office/drawing/2014/main" id="{BF6ACEA5-449D-491A-AC2A-5D0D9577EC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3EE91C-1A26-43CB-9F41-FD3A426A8AF2}"/>
              </a:ext>
            </a:extLst>
          </p:cNvPr>
          <p:cNvSpPr>
            <a:spLocks noGrp="1"/>
          </p:cNvSpPr>
          <p:nvPr>
            <p:ph type="sldNum" sz="quarter" idx="12"/>
          </p:nvPr>
        </p:nvSpPr>
        <p:spPr/>
        <p:txBody>
          <a:bodyPr/>
          <a:lstStyle/>
          <a:p>
            <a:fld id="{5154B01A-B3BD-4DC7-9509-48EDA6B1F0B8}" type="slidenum">
              <a:rPr lang="en-US" smtClean="0"/>
              <a:t>‹#›</a:t>
            </a:fld>
            <a:endParaRPr lang="en-US"/>
          </a:p>
        </p:txBody>
      </p:sp>
    </p:spTree>
    <p:extLst>
      <p:ext uri="{BB962C8B-B14F-4D97-AF65-F5344CB8AC3E}">
        <p14:creationId xmlns:p14="http://schemas.microsoft.com/office/powerpoint/2010/main" val="37997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6BEFFA-64C8-4C7A-9BD5-83E95E291D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0A428B-5F82-4C2B-8F0B-4E24FC8F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13B4B2-9204-487E-970F-F302ADD353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03C6B-B40C-4AFE-9252-88FEDCCB00CC}" type="datetimeFigureOut">
              <a:rPr lang="en-US" smtClean="0"/>
              <a:t>6/23/2024</a:t>
            </a:fld>
            <a:endParaRPr lang="en-US"/>
          </a:p>
        </p:txBody>
      </p:sp>
      <p:sp>
        <p:nvSpPr>
          <p:cNvPr id="5" name="Footer Placeholder 4">
            <a:extLst>
              <a:ext uri="{FF2B5EF4-FFF2-40B4-BE49-F238E27FC236}">
                <a16:creationId xmlns:a16="http://schemas.microsoft.com/office/drawing/2014/main" id="{694A0FA5-BAA5-4839-9DEB-6458522CE2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CDD6BA-AA1D-4E01-A334-B801241639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54B01A-B3BD-4DC7-9509-48EDA6B1F0B8}" type="slidenum">
              <a:rPr lang="en-US" smtClean="0"/>
              <a:t>‹#›</a:t>
            </a:fld>
            <a:endParaRPr lang="en-US"/>
          </a:p>
        </p:txBody>
      </p:sp>
    </p:spTree>
    <p:extLst>
      <p:ext uri="{BB962C8B-B14F-4D97-AF65-F5344CB8AC3E}">
        <p14:creationId xmlns:p14="http://schemas.microsoft.com/office/powerpoint/2010/main" val="190967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6613A0B8-0F1A-C336-6F3A-CFA01E9D110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 y="0"/>
            <a:ext cx="12181753" cy="6858000"/>
          </a:xfrm>
          <a:prstGeom prst="rect">
            <a:avLst/>
          </a:prstGeom>
        </p:spPr>
      </p:pic>
      <p:sp>
        <p:nvSpPr>
          <p:cNvPr id="12" name="TextBox 11">
            <a:extLst>
              <a:ext uri="{FF2B5EF4-FFF2-40B4-BE49-F238E27FC236}">
                <a16:creationId xmlns:a16="http://schemas.microsoft.com/office/drawing/2014/main" id="{10942A8F-AE33-B0AD-0BC5-4BBBDF10C48F}"/>
              </a:ext>
            </a:extLst>
          </p:cNvPr>
          <p:cNvSpPr txBox="1"/>
          <p:nvPr/>
        </p:nvSpPr>
        <p:spPr>
          <a:xfrm>
            <a:off x="3259493" y="3013501"/>
            <a:ext cx="5673012" cy="830997"/>
          </a:xfrm>
          <a:prstGeom prst="rect">
            <a:avLst/>
          </a:prstGeom>
          <a:solidFill>
            <a:schemeClr val="bg1"/>
          </a:solidFill>
        </p:spPr>
        <p:txBody>
          <a:bodyPr wrap="square" rtlCol="0">
            <a:spAutoFit/>
          </a:bodyPr>
          <a:lstStyle/>
          <a:p>
            <a:pPr algn="ctr" rtl="1"/>
            <a:r>
              <a:rPr lang="fa-IR" sz="4800" b="1" dirty="0">
                <a:solidFill>
                  <a:srgbClr val="11393D"/>
                </a:solidFill>
                <a:latin typeface="Yekan Bakh" panose="00000500000000000000" pitchFamily="2" charset="-78"/>
                <a:cs typeface="Yekan Bakh" panose="00000500000000000000" pitchFamily="2" charset="-78"/>
              </a:rPr>
              <a:t>عنوان</a:t>
            </a:r>
            <a:endParaRPr lang="en-US" sz="4800" b="1" dirty="0">
              <a:solidFill>
                <a:srgbClr val="11393D"/>
              </a:solidFill>
              <a:latin typeface="Yekan Bakh" panose="00000500000000000000" pitchFamily="2" charset="-78"/>
              <a:cs typeface="Yekan Bakh" panose="00000500000000000000" pitchFamily="2" charset="-78"/>
            </a:endParaRPr>
          </a:p>
        </p:txBody>
      </p:sp>
      <p:pic>
        <p:nvPicPr>
          <p:cNvPr id="14" name="Graphic 13">
            <a:extLst>
              <a:ext uri="{FF2B5EF4-FFF2-40B4-BE49-F238E27FC236}">
                <a16:creationId xmlns:a16="http://schemas.microsoft.com/office/drawing/2014/main" id="{624717ED-C63D-F56A-42E7-BC8F27A162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44845" y="5911136"/>
            <a:ext cx="1646309" cy="293528"/>
          </a:xfrm>
          <a:prstGeom prst="rect">
            <a:avLst/>
          </a:prstGeom>
        </p:spPr>
      </p:pic>
      <p:sp>
        <p:nvSpPr>
          <p:cNvPr id="2" name="Rectangle 1">
            <a:extLst>
              <a:ext uri="{FF2B5EF4-FFF2-40B4-BE49-F238E27FC236}">
                <a16:creationId xmlns:a16="http://schemas.microsoft.com/office/drawing/2014/main" id="{0E383D7F-D786-5AD5-EF82-A08CED63B041}"/>
              </a:ext>
            </a:extLst>
          </p:cNvPr>
          <p:cNvSpPr/>
          <p:nvPr/>
        </p:nvSpPr>
        <p:spPr>
          <a:xfrm>
            <a:off x="0" y="0"/>
            <a:ext cx="12186876" cy="6858000"/>
          </a:xfrm>
          <a:prstGeom prst="rect">
            <a:avLst/>
          </a:prstGeom>
          <a:solidFill>
            <a:srgbClr val="169B5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972200CD-65C8-C278-86A4-F7E1A67D9F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 y="-2"/>
            <a:ext cx="12181753" cy="6858000"/>
          </a:xfrm>
          <a:prstGeom prst="rect">
            <a:avLst/>
          </a:prstGeom>
        </p:spPr>
      </p:pic>
      <p:pic>
        <p:nvPicPr>
          <p:cNvPr id="5" name="Graphic 4">
            <a:extLst>
              <a:ext uri="{FF2B5EF4-FFF2-40B4-BE49-F238E27FC236}">
                <a16:creationId xmlns:a16="http://schemas.microsoft.com/office/drawing/2014/main" id="{887E6376-B110-676E-1D0D-879C472B9E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39722" y="5911136"/>
            <a:ext cx="1646309" cy="293528"/>
          </a:xfrm>
          <a:prstGeom prst="rect">
            <a:avLst/>
          </a:prstGeom>
        </p:spPr>
      </p:pic>
      <p:sp>
        <p:nvSpPr>
          <p:cNvPr id="10" name="Title 1">
            <a:extLst>
              <a:ext uri="{FF2B5EF4-FFF2-40B4-BE49-F238E27FC236}">
                <a16:creationId xmlns:a16="http://schemas.microsoft.com/office/drawing/2014/main" id="{7E8D2453-AA97-44CC-BB93-14BFBE1A7A57}"/>
              </a:ext>
            </a:extLst>
          </p:cNvPr>
          <p:cNvSpPr>
            <a:spLocks noGrp="1"/>
          </p:cNvSpPr>
          <p:nvPr>
            <p:ph type="ctrTitle"/>
          </p:nvPr>
        </p:nvSpPr>
        <p:spPr>
          <a:xfrm>
            <a:off x="492482" y="1959115"/>
            <a:ext cx="10993549" cy="792150"/>
          </a:xfrm>
        </p:spPr>
        <p:txBody>
          <a:bodyPr>
            <a:normAutofit fontScale="90000"/>
          </a:bodyPr>
          <a:lstStyle/>
          <a:p>
            <a:pPr rtl="1"/>
            <a:r>
              <a:rPr lang="fa-IR" b="1" dirty="0">
                <a:solidFill>
                  <a:schemeClr val="bg1"/>
                </a:solidFill>
                <a:latin typeface="Yekan Bakh" panose="00000500000000000000" pitchFamily="50" charset="-78"/>
                <a:cs typeface="Yekan Bakh" panose="00000500000000000000" pitchFamily="50" charset="-78"/>
              </a:rPr>
              <a:t>تحلیل شرکت تأمین سرمایه نوین</a:t>
            </a:r>
          </a:p>
        </p:txBody>
      </p:sp>
      <p:sp>
        <p:nvSpPr>
          <p:cNvPr id="11" name="Subtitle 2">
            <a:extLst>
              <a:ext uri="{FF2B5EF4-FFF2-40B4-BE49-F238E27FC236}">
                <a16:creationId xmlns:a16="http://schemas.microsoft.com/office/drawing/2014/main" id="{723E200A-658D-41C7-A8E1-2737267AC74F}"/>
              </a:ext>
            </a:extLst>
          </p:cNvPr>
          <p:cNvSpPr>
            <a:spLocks noGrp="1"/>
          </p:cNvSpPr>
          <p:nvPr>
            <p:ph type="subTitle" idx="1"/>
          </p:nvPr>
        </p:nvSpPr>
        <p:spPr>
          <a:xfrm>
            <a:off x="492482" y="3013499"/>
            <a:ext cx="10993546" cy="590321"/>
          </a:xfrm>
        </p:spPr>
        <p:txBody>
          <a:bodyPr>
            <a:normAutofit fontScale="92500" lnSpcReduction="20000"/>
          </a:bodyPr>
          <a:lstStyle/>
          <a:p>
            <a:r>
              <a:rPr lang="fa-IR" sz="4200" b="1" dirty="0">
                <a:solidFill>
                  <a:schemeClr val="bg1"/>
                </a:solidFill>
                <a:latin typeface="Yekan Bakh" panose="00000500000000000000" pitchFamily="50" charset="-78"/>
                <a:ea typeface="+mj-ea"/>
                <a:cs typeface="Yekan Bakh" panose="00000500000000000000" pitchFamily="50" charset="-78"/>
              </a:rPr>
              <a:t>تنوین</a:t>
            </a:r>
          </a:p>
        </p:txBody>
      </p:sp>
    </p:spTree>
    <p:extLst>
      <p:ext uri="{BB962C8B-B14F-4D97-AF65-F5344CB8AC3E}">
        <p14:creationId xmlns:p14="http://schemas.microsoft.com/office/powerpoint/2010/main" val="116421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9893023-5D10-4892-AC9C-D9A54F96A502}"/>
              </a:ext>
            </a:extLst>
          </p:cNvPr>
          <p:cNvSpPr txBox="1">
            <a:spLocks/>
          </p:cNvSpPr>
          <p:nvPr/>
        </p:nvSpPr>
        <p:spPr>
          <a:xfrm>
            <a:off x="714149" y="88906"/>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سرمایه ثبتی شرکتهای تأمین سرمایه بورسی</a:t>
            </a:r>
          </a:p>
        </p:txBody>
      </p:sp>
      <p:graphicFrame>
        <p:nvGraphicFramePr>
          <p:cNvPr id="9" name="Chart 8">
            <a:extLst>
              <a:ext uri="{FF2B5EF4-FFF2-40B4-BE49-F238E27FC236}">
                <a16:creationId xmlns:a16="http://schemas.microsoft.com/office/drawing/2014/main" id="{57FEC74F-7802-47FB-8C26-F3991C43C409}"/>
              </a:ext>
            </a:extLst>
          </p:cNvPr>
          <p:cNvGraphicFramePr>
            <a:graphicFrameLocks/>
          </p:cNvGraphicFramePr>
          <p:nvPr>
            <p:extLst>
              <p:ext uri="{D42A27DB-BD31-4B8C-83A1-F6EECF244321}">
                <p14:modId xmlns:p14="http://schemas.microsoft.com/office/powerpoint/2010/main" val="120453145"/>
              </p:ext>
            </p:extLst>
          </p:nvPr>
        </p:nvGraphicFramePr>
        <p:xfrm>
          <a:off x="622494" y="1419596"/>
          <a:ext cx="7606764" cy="4387946"/>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2">
            <a:extLst>
              <a:ext uri="{FF2B5EF4-FFF2-40B4-BE49-F238E27FC236}">
                <a16:creationId xmlns:a16="http://schemas.microsoft.com/office/drawing/2014/main" id="{1596B4E0-AEF4-4893-9664-85530B6BA598}"/>
              </a:ext>
            </a:extLst>
          </p:cNvPr>
          <p:cNvSpPr txBox="1">
            <a:spLocks/>
          </p:cNvSpPr>
          <p:nvPr/>
        </p:nvSpPr>
        <p:spPr>
          <a:xfrm>
            <a:off x="8439310" y="1729989"/>
            <a:ext cx="3130196" cy="44730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latin typeface="Yekan Bakh" panose="00000500000000000000" pitchFamily="50" charset="-78"/>
                <a:cs typeface="Yekan Bakh" panose="00000500000000000000" pitchFamily="50" charset="-78"/>
              </a:rPr>
              <a:t>باتوجه به قانون حداقل سرمایه هزار میلیارد تومانی شرکتهای تأمین سرمایه موظف هستند که سرمایه خود را حداقل به این عدد برسانند. در حاضر تأمین سرمایه نوین بزرگترین شرکت تأمین سرمایه از نظر میزان سرمایه ثبتی است. تنوین با 3700 میلیارد تومان سرمایه بیشترین و تفارس با حدود 1000 میلیارد تومان کمترین سرمایه ثبتی را دارند.</a:t>
            </a:r>
          </a:p>
        </p:txBody>
      </p:sp>
    </p:spTree>
    <p:extLst>
      <p:ext uri="{BB962C8B-B14F-4D97-AF65-F5344CB8AC3E}">
        <p14:creationId xmlns:p14="http://schemas.microsoft.com/office/powerpoint/2010/main" val="11952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7EF29A-6F94-4EA6-AC6A-2E4F1B6D7E34}"/>
              </a:ext>
            </a:extLst>
          </p:cNvPr>
          <p:cNvPicPr>
            <a:picLocks noChangeAspect="1"/>
          </p:cNvPicPr>
          <p:nvPr/>
        </p:nvPicPr>
        <p:blipFill rotWithShape="1">
          <a:blip r:embed="rId4"/>
          <a:srcRect t="3843" b="5521"/>
          <a:stretch/>
        </p:blipFill>
        <p:spPr>
          <a:xfrm>
            <a:off x="1453877" y="1397946"/>
            <a:ext cx="9284245" cy="4353951"/>
          </a:xfrm>
          <a:prstGeom prst="rect">
            <a:avLst/>
          </a:prstGeom>
        </p:spPr>
      </p:pic>
      <p:sp>
        <p:nvSpPr>
          <p:cNvPr id="3" name="Title 1">
            <a:extLst>
              <a:ext uri="{FF2B5EF4-FFF2-40B4-BE49-F238E27FC236}">
                <a16:creationId xmlns:a16="http://schemas.microsoft.com/office/drawing/2014/main" id="{EE9988B8-0503-41B3-92C0-F757048BFD1E}"/>
              </a:ext>
            </a:extLst>
          </p:cNvPr>
          <p:cNvSpPr txBox="1">
            <a:spLocks/>
          </p:cNvSpPr>
          <p:nvPr/>
        </p:nvSpPr>
        <p:spPr>
          <a:xfrm>
            <a:off x="714149" y="210824"/>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فعالیتهای شرکتهای تأمین سرمایه در ایران</a:t>
            </a:r>
          </a:p>
        </p:txBody>
      </p:sp>
    </p:spTree>
    <p:extLst>
      <p:ext uri="{BB962C8B-B14F-4D97-AF65-F5344CB8AC3E}">
        <p14:creationId xmlns:p14="http://schemas.microsoft.com/office/powerpoint/2010/main" val="932244447"/>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A2219B-7CF9-40D5-BE81-0E75170B6013}"/>
              </a:ext>
            </a:extLst>
          </p:cNvPr>
          <p:cNvSpPr txBox="1">
            <a:spLocks/>
          </p:cNvSpPr>
          <p:nvPr/>
        </p:nvSpPr>
        <p:spPr>
          <a:xfrm>
            <a:off x="714149" y="219375"/>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درآمدهای شرکت تأمین سرمایه</a:t>
            </a:r>
          </a:p>
        </p:txBody>
      </p:sp>
      <p:sp>
        <p:nvSpPr>
          <p:cNvPr id="4" name="Content Placeholder 2">
            <a:extLst>
              <a:ext uri="{FF2B5EF4-FFF2-40B4-BE49-F238E27FC236}">
                <a16:creationId xmlns:a16="http://schemas.microsoft.com/office/drawing/2014/main" id="{A529DA34-3E44-4A37-BB39-C82793FBB6D8}"/>
              </a:ext>
            </a:extLst>
          </p:cNvPr>
          <p:cNvSpPr txBox="1">
            <a:spLocks/>
          </p:cNvSpPr>
          <p:nvPr/>
        </p:nvSpPr>
        <p:spPr>
          <a:xfrm>
            <a:off x="581192" y="1507016"/>
            <a:ext cx="11029615" cy="43338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70000"/>
              </a:lnSpc>
            </a:pPr>
            <a:r>
              <a:rPr lang="fa-IR" sz="1600" b="1" dirty="0">
                <a:latin typeface="Yekan Bakh" panose="00000500000000000000" pitchFamily="50" charset="-78"/>
                <a:cs typeface="Yekan Bakh" panose="00000500000000000000" pitchFamily="50" charset="-78"/>
              </a:rPr>
              <a:t>شرکت‌های تامین سرمایه در قبال انجام خدمات مذکور و پذیرش ریسک‌های مالی در فرآیند پذیره‌نویسی انواع اوراق بهادار، کارمزد متناسبی را که حدود آن توسط سازمان بورس و اوراق بهادار تعیین‌شده، دریافت می‌کنند.</a:t>
            </a:r>
          </a:p>
          <a:p>
            <a:pPr algn="justLow" rtl="1">
              <a:lnSpc>
                <a:spcPct val="150000"/>
              </a:lnSpc>
            </a:pPr>
            <a:r>
              <a:rPr lang="fa-IR" sz="1600" b="1" dirty="0">
                <a:latin typeface="Yekan Bakh" panose="00000500000000000000" pitchFamily="50" charset="-78"/>
                <a:cs typeface="Yekan Bakh" panose="00000500000000000000" pitchFamily="50" charset="-78"/>
              </a:rPr>
              <a:t>علاوه بر این، سایر درآمد شرکت‌های تامین مالی به شرح زیر است:</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درآمد تعهد پذیره‌نویسی یا کارمزد تعهد پذیره‌نویسی</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درآمدهای مربوط به خدمات مشاوره عرضه و پذیرش</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درآمدهای مربوط به خدمات بازارگردانی اوراق بهادار</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درآمدهای معامله و مبادله به حساب خود و سرمایه‌گذاری با سرمایه شرکت</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مدیریت دارایی‌ها شامل مدیریت صندوق‌های سرمایه گذاری</a:t>
            </a:r>
          </a:p>
          <a:p>
            <a:pPr algn="justLow" rtl="1">
              <a:lnSpc>
                <a:spcPct val="150000"/>
              </a:lnSpc>
              <a:buFont typeface="Arial" panose="020B0604020202020204" pitchFamily="34" charset="0"/>
              <a:buChar char="•"/>
            </a:pPr>
            <a:r>
              <a:rPr lang="fa-IR" sz="1600" b="1" dirty="0">
                <a:latin typeface="Yekan Bakh" panose="00000500000000000000" pitchFamily="50" charset="-78"/>
                <a:cs typeface="Yekan Bakh" panose="00000500000000000000" pitchFamily="50" charset="-78"/>
              </a:rPr>
              <a:t>سایر درآمدها</a:t>
            </a:r>
          </a:p>
        </p:txBody>
      </p:sp>
    </p:spTree>
    <p:extLst>
      <p:ext uri="{BB962C8B-B14F-4D97-AF65-F5344CB8AC3E}">
        <p14:creationId xmlns:p14="http://schemas.microsoft.com/office/powerpoint/2010/main" val="384746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A842B-A81F-4492-93A6-3B4A263A109D}"/>
              </a:ext>
            </a:extLst>
          </p:cNvPr>
          <p:cNvSpPr>
            <a:spLocks noGrp="1"/>
          </p:cNvSpPr>
          <p:nvPr>
            <p:ph idx="1"/>
          </p:nvPr>
        </p:nvSpPr>
        <p:spPr>
          <a:xfrm>
            <a:off x="442262" y="1118824"/>
            <a:ext cx="11223809" cy="693125"/>
          </a:xfrm>
        </p:spPr>
        <p:txBody>
          <a:bodyPr>
            <a:noAutofit/>
          </a:bodyPr>
          <a:lstStyle/>
          <a:p>
            <a:pPr marL="0" indent="0" algn="r" rtl="1">
              <a:lnSpc>
                <a:spcPct val="160000"/>
              </a:lnSpc>
              <a:buNone/>
            </a:pPr>
            <a:r>
              <a:rPr lang="fa-IR" sz="1600" b="1" dirty="0">
                <a:latin typeface="Yekan Bakh" panose="00000500000000000000" pitchFamily="50" charset="-78"/>
                <a:cs typeface="Yekan Bakh" panose="00000500000000000000" pitchFamily="50" charset="-78"/>
              </a:rPr>
              <a:t>باتوجه به موضوعات مختلفی که شرکتهای تأمین سرمایه در آن فعالیت دارند پرداختن به این موضوع میتواند پتانسیل ها و ظرفیت های خالی و استفاده نشده یا کمتر استفاده شده در این شرکتها را شناسایی کرد.</a:t>
            </a:r>
          </a:p>
        </p:txBody>
      </p:sp>
      <p:sp>
        <p:nvSpPr>
          <p:cNvPr id="4" name="Title 1">
            <a:extLst>
              <a:ext uri="{FF2B5EF4-FFF2-40B4-BE49-F238E27FC236}">
                <a16:creationId xmlns:a16="http://schemas.microsoft.com/office/drawing/2014/main" id="{549C5C2F-2CA1-40CC-89E4-6E3A1086E714}"/>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سرفصل درآمدی در شرکتهای تأمین سرمایه</a:t>
            </a:r>
          </a:p>
        </p:txBody>
      </p:sp>
      <p:graphicFrame>
        <p:nvGraphicFramePr>
          <p:cNvPr id="5" name="Table 4">
            <a:extLst>
              <a:ext uri="{FF2B5EF4-FFF2-40B4-BE49-F238E27FC236}">
                <a16:creationId xmlns:a16="http://schemas.microsoft.com/office/drawing/2014/main" id="{8B015AE3-D620-4C29-9E47-F602B5D57B27}"/>
              </a:ext>
            </a:extLst>
          </p:cNvPr>
          <p:cNvGraphicFramePr>
            <a:graphicFrameLocks noGrp="1"/>
          </p:cNvGraphicFramePr>
          <p:nvPr>
            <p:extLst>
              <p:ext uri="{D42A27DB-BD31-4B8C-83A1-F6EECF244321}">
                <p14:modId xmlns:p14="http://schemas.microsoft.com/office/powerpoint/2010/main" val="2176791822"/>
              </p:ext>
            </p:extLst>
          </p:nvPr>
        </p:nvGraphicFramePr>
        <p:xfrm>
          <a:off x="519954" y="2026261"/>
          <a:ext cx="11223809" cy="2024706"/>
        </p:xfrm>
        <a:graphic>
          <a:graphicData uri="http://schemas.openxmlformats.org/drawingml/2006/table">
            <a:tbl>
              <a:tblPr rtl="1">
                <a:tableStyleId>{AF606853-7671-496A-8E4F-DF71F8EC918B}</a:tableStyleId>
              </a:tblPr>
              <a:tblGrid>
                <a:gridCol w="1423855">
                  <a:extLst>
                    <a:ext uri="{9D8B030D-6E8A-4147-A177-3AD203B41FA5}">
                      <a16:colId xmlns:a16="http://schemas.microsoft.com/office/drawing/2014/main" val="2723389895"/>
                    </a:ext>
                  </a:extLst>
                </a:gridCol>
                <a:gridCol w="721697">
                  <a:extLst>
                    <a:ext uri="{9D8B030D-6E8A-4147-A177-3AD203B41FA5}">
                      <a16:colId xmlns:a16="http://schemas.microsoft.com/office/drawing/2014/main" val="92564225"/>
                    </a:ext>
                  </a:extLst>
                </a:gridCol>
                <a:gridCol w="478118">
                  <a:extLst>
                    <a:ext uri="{9D8B030D-6E8A-4147-A177-3AD203B41FA5}">
                      <a16:colId xmlns:a16="http://schemas.microsoft.com/office/drawing/2014/main" val="2156870776"/>
                    </a:ext>
                  </a:extLst>
                </a:gridCol>
                <a:gridCol w="1051859">
                  <a:extLst>
                    <a:ext uri="{9D8B030D-6E8A-4147-A177-3AD203B41FA5}">
                      <a16:colId xmlns:a16="http://schemas.microsoft.com/office/drawing/2014/main" val="1976148627"/>
                    </a:ext>
                  </a:extLst>
                </a:gridCol>
                <a:gridCol w="508000">
                  <a:extLst>
                    <a:ext uri="{9D8B030D-6E8A-4147-A177-3AD203B41FA5}">
                      <a16:colId xmlns:a16="http://schemas.microsoft.com/office/drawing/2014/main" val="2341681540"/>
                    </a:ext>
                  </a:extLst>
                </a:gridCol>
                <a:gridCol w="1019019">
                  <a:extLst>
                    <a:ext uri="{9D8B030D-6E8A-4147-A177-3AD203B41FA5}">
                      <a16:colId xmlns:a16="http://schemas.microsoft.com/office/drawing/2014/main" val="706644877"/>
                    </a:ext>
                  </a:extLst>
                </a:gridCol>
                <a:gridCol w="457169">
                  <a:extLst>
                    <a:ext uri="{9D8B030D-6E8A-4147-A177-3AD203B41FA5}">
                      <a16:colId xmlns:a16="http://schemas.microsoft.com/office/drawing/2014/main" val="1055540782"/>
                    </a:ext>
                  </a:extLst>
                </a:gridCol>
                <a:gridCol w="725725">
                  <a:extLst>
                    <a:ext uri="{9D8B030D-6E8A-4147-A177-3AD203B41FA5}">
                      <a16:colId xmlns:a16="http://schemas.microsoft.com/office/drawing/2014/main" val="2608629827"/>
                    </a:ext>
                  </a:extLst>
                </a:gridCol>
                <a:gridCol w="523357">
                  <a:extLst>
                    <a:ext uri="{9D8B030D-6E8A-4147-A177-3AD203B41FA5}">
                      <a16:colId xmlns:a16="http://schemas.microsoft.com/office/drawing/2014/main" val="2913743678"/>
                    </a:ext>
                  </a:extLst>
                </a:gridCol>
                <a:gridCol w="766327">
                  <a:extLst>
                    <a:ext uri="{9D8B030D-6E8A-4147-A177-3AD203B41FA5}">
                      <a16:colId xmlns:a16="http://schemas.microsoft.com/office/drawing/2014/main" val="2357785846"/>
                    </a:ext>
                  </a:extLst>
                </a:gridCol>
                <a:gridCol w="591447">
                  <a:extLst>
                    <a:ext uri="{9D8B030D-6E8A-4147-A177-3AD203B41FA5}">
                      <a16:colId xmlns:a16="http://schemas.microsoft.com/office/drawing/2014/main" val="2052077912"/>
                    </a:ext>
                  </a:extLst>
                </a:gridCol>
                <a:gridCol w="901332">
                  <a:extLst>
                    <a:ext uri="{9D8B030D-6E8A-4147-A177-3AD203B41FA5}">
                      <a16:colId xmlns:a16="http://schemas.microsoft.com/office/drawing/2014/main" val="2793900586"/>
                    </a:ext>
                  </a:extLst>
                </a:gridCol>
                <a:gridCol w="639483">
                  <a:extLst>
                    <a:ext uri="{9D8B030D-6E8A-4147-A177-3AD203B41FA5}">
                      <a16:colId xmlns:a16="http://schemas.microsoft.com/office/drawing/2014/main" val="3187400040"/>
                    </a:ext>
                  </a:extLst>
                </a:gridCol>
                <a:gridCol w="824974">
                  <a:extLst>
                    <a:ext uri="{9D8B030D-6E8A-4147-A177-3AD203B41FA5}">
                      <a16:colId xmlns:a16="http://schemas.microsoft.com/office/drawing/2014/main" val="715929374"/>
                    </a:ext>
                  </a:extLst>
                </a:gridCol>
                <a:gridCol w="591447">
                  <a:extLst>
                    <a:ext uri="{9D8B030D-6E8A-4147-A177-3AD203B41FA5}">
                      <a16:colId xmlns:a16="http://schemas.microsoft.com/office/drawing/2014/main" val="2165364873"/>
                    </a:ext>
                  </a:extLst>
                </a:gridCol>
              </a:tblGrid>
              <a:tr h="203647">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تماوند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تنوین</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تملت</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تکاردان</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امین</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لوتوس</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tc gridSpan="2">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امید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rtl="1"/>
                      <a:endParaRPr lang="fa-IR"/>
                    </a:p>
                  </a:txBody>
                  <a:tcPr/>
                </a:tc>
                <a:extLst>
                  <a:ext uri="{0D108BD9-81ED-4DB2-BD59-A6C34878D82A}">
                    <a16:rowId xmlns:a16="http://schemas.microsoft.com/office/drawing/2014/main" val="1838188903"/>
                  </a:ext>
                </a:extLst>
              </a:tr>
              <a:tr h="208584">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سال 1402</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dirty="0">
                          <a:solidFill>
                            <a:schemeClr val="tx1"/>
                          </a:solidFill>
                          <a:effectLst/>
                          <a:latin typeface="Yekan Bakh" panose="00000500000000000000" pitchFamily="2" charset="-78"/>
                          <a:cs typeface="Yekan Bakh" panose="00000500000000000000" pitchFamily="2" charset="-78"/>
                        </a:rPr>
                        <a:t>درآمد</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درآمد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100" b="1" u="none" strike="noStrike">
                          <a:solidFill>
                            <a:schemeClr val="tx1"/>
                          </a:solidFill>
                          <a:effectLst/>
                          <a:latin typeface="Yekan Bakh" panose="00000500000000000000" pitchFamily="2" charset="-78"/>
                          <a:cs typeface="Yekan Bakh" panose="00000500000000000000" pitchFamily="2" charset="-78"/>
                        </a:rPr>
                        <a:t>درصد</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6951252"/>
                  </a:ext>
                </a:extLst>
              </a:tr>
              <a:tr h="325795">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بازارگردانی</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۶۶۳,۵۲۳</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1,799,291</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12%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12,256,532</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68%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9,474,088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43%</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6,698,455</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44%</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5,211,628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18%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۳,۱۴۴,۴۱۲</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17.8%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45874420"/>
                  </a:ext>
                </a:extLst>
              </a:tr>
              <a:tr h="208584">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سبدگردانی</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۵,۸۵۱</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0.1%</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349</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4,601</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72,626</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0.3%</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0</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618,767</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2.2%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۰</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5675343"/>
                  </a:ext>
                </a:extLst>
              </a:tr>
              <a:tr h="208584">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پذیره نویسی</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۲,۸۷۷,۶۳۶</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36%</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3,022,438</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20%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842,260</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5%</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1,761,929</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1,890,000</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12%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5,883,495</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21%</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۳,۶۳۴,۴۱۶</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20.6%</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852351823"/>
                  </a:ext>
                </a:extLst>
              </a:tr>
              <a:tr h="208584">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مشاوهر عرضه پذیره</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۳۷,۴۶۲</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0.5%</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41,523</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0.3%</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938,979</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5.2%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86,630</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0.4%</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129,756</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0.9%</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64,417</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۸۸,۴۰۰</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0.5%</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86361541"/>
                  </a:ext>
                </a:extLst>
              </a:tr>
              <a:tr h="330464">
                <a:tc>
                  <a:txBody>
                    <a:bodyPr/>
                    <a:lstStyle/>
                    <a:p>
                      <a:pPr algn="ctr" rtl="1" fontAlgn="b"/>
                      <a:r>
                        <a:rPr lang="fa-IR" sz="1100" b="1" u="none" strike="noStrike">
                          <a:solidFill>
                            <a:schemeClr val="tx1"/>
                          </a:solidFill>
                          <a:effectLst/>
                          <a:latin typeface="Yekan Bakh" panose="00000500000000000000" pitchFamily="2" charset="-78"/>
                          <a:cs typeface="Yekan Bakh" panose="00000500000000000000" pitchFamily="2" charset="-78"/>
                        </a:rPr>
                        <a:t>سرمایه گذاری</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۴,۴۵۶,۹۳۲</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55%</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10,610,414</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69%</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3,928,627</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22%</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10,658,367</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48%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6,535,564</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43%</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16,460,610</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58%</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۱۰,۸۰۶,۱۹۹</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dirty="0">
                          <a:solidFill>
                            <a:schemeClr val="tx1"/>
                          </a:solidFill>
                          <a:effectLst/>
                          <a:latin typeface="Yekan Bakh" panose="00000500000000000000" pitchFamily="2" charset="-78"/>
                          <a:cs typeface="Yekan Bakh" panose="00000500000000000000" pitchFamily="2" charset="-78"/>
                        </a:rPr>
                        <a:t>61.1%</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593133872"/>
                  </a:ext>
                </a:extLst>
              </a:tr>
              <a:tr h="330464">
                <a:tc>
                  <a:txBody>
                    <a:bodyPr/>
                    <a:lstStyle/>
                    <a:p>
                      <a:pPr algn="ctr" rtl="1" fontAlgn="b"/>
                      <a:r>
                        <a:rPr lang="fa-IR" sz="1100" b="1" u="none" strike="noStrike" dirty="0">
                          <a:solidFill>
                            <a:schemeClr val="tx1"/>
                          </a:solidFill>
                          <a:effectLst/>
                          <a:latin typeface="Yekan Bakh" panose="00000500000000000000" pitchFamily="2" charset="-78"/>
                          <a:cs typeface="Yekan Bakh" panose="00000500000000000000" pitchFamily="2" charset="-78"/>
                        </a:rPr>
                        <a:t>جمع</a:t>
                      </a:r>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۸,۰۴۱,۴۰۴</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15,474,015</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17,970,999</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22,053,640</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15,253,775</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100" b="1" u="none" strike="noStrike">
                          <a:solidFill>
                            <a:schemeClr val="tx1"/>
                          </a:solidFill>
                          <a:effectLst/>
                          <a:latin typeface="Yekan Bakh" panose="00000500000000000000" pitchFamily="2" charset="-78"/>
                          <a:cs typeface="Yekan Bakh" panose="00000500000000000000" pitchFamily="2" charset="-78"/>
                        </a:rPr>
                        <a:t>28,238,917</a:t>
                      </a:r>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900" b="1" u="none" strike="noStrike">
                          <a:solidFill>
                            <a:schemeClr val="tx1"/>
                          </a:solidFill>
                          <a:effectLst/>
                          <a:latin typeface="Yekan Bakh" panose="00000500000000000000" pitchFamily="2" charset="-78"/>
                          <a:cs typeface="Yekan Bakh" panose="00000500000000000000" pitchFamily="2" charset="-78"/>
                        </a:rPr>
                        <a:t>۱۷,۶۷۳,۴۲۷</a:t>
                      </a:r>
                      <a:endParaRPr lang="fa-IR" sz="900" b="1" i="0" u="none" strike="noStrike">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fa-IR" sz="1100" b="1" i="0" u="none" strike="noStrike" dirty="0">
                        <a:solidFill>
                          <a:schemeClr val="tx1"/>
                        </a:solidFill>
                        <a:effectLst/>
                        <a:latin typeface="Yekan Bakh" panose="00000500000000000000" pitchFamily="2" charset="-78"/>
                        <a:cs typeface="Yekan Bakh" panose="00000500000000000000" pitchFamily="2" charset="-78"/>
                      </a:endParaRPr>
                    </a:p>
                  </a:txBody>
                  <a:tcPr marL="4629" marR="4629" marT="46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871060"/>
                  </a:ext>
                </a:extLst>
              </a:tr>
            </a:tbl>
          </a:graphicData>
        </a:graphic>
      </p:graphicFrame>
      <p:graphicFrame>
        <p:nvGraphicFramePr>
          <p:cNvPr id="6" name="Table 5">
            <a:extLst>
              <a:ext uri="{FF2B5EF4-FFF2-40B4-BE49-F238E27FC236}">
                <a16:creationId xmlns:a16="http://schemas.microsoft.com/office/drawing/2014/main" id="{79168A74-ED1A-4C84-90C8-FA82705A82D3}"/>
              </a:ext>
            </a:extLst>
          </p:cNvPr>
          <p:cNvGraphicFramePr>
            <a:graphicFrameLocks noGrp="1"/>
          </p:cNvGraphicFramePr>
          <p:nvPr>
            <p:extLst>
              <p:ext uri="{D42A27DB-BD31-4B8C-83A1-F6EECF244321}">
                <p14:modId xmlns:p14="http://schemas.microsoft.com/office/powerpoint/2010/main" val="1996151096"/>
              </p:ext>
            </p:extLst>
          </p:nvPr>
        </p:nvGraphicFramePr>
        <p:xfrm>
          <a:off x="448237" y="4479591"/>
          <a:ext cx="6729505" cy="1575537"/>
        </p:xfrm>
        <a:graphic>
          <a:graphicData uri="http://schemas.openxmlformats.org/drawingml/2006/table">
            <a:tbl>
              <a:tblPr rtl="1">
                <a:tableStyleId>{AF606853-7671-496A-8E4F-DF71F8EC918B}</a:tableStyleId>
              </a:tblPr>
              <a:tblGrid>
                <a:gridCol w="1233250">
                  <a:extLst>
                    <a:ext uri="{9D8B030D-6E8A-4147-A177-3AD203B41FA5}">
                      <a16:colId xmlns:a16="http://schemas.microsoft.com/office/drawing/2014/main" val="778431625"/>
                    </a:ext>
                  </a:extLst>
                </a:gridCol>
                <a:gridCol w="735205">
                  <a:extLst>
                    <a:ext uri="{9D8B030D-6E8A-4147-A177-3AD203B41FA5}">
                      <a16:colId xmlns:a16="http://schemas.microsoft.com/office/drawing/2014/main" val="822840476"/>
                    </a:ext>
                  </a:extLst>
                </a:gridCol>
                <a:gridCol w="836001">
                  <a:extLst>
                    <a:ext uri="{9D8B030D-6E8A-4147-A177-3AD203B41FA5}">
                      <a16:colId xmlns:a16="http://schemas.microsoft.com/office/drawing/2014/main" val="3411913849"/>
                    </a:ext>
                  </a:extLst>
                </a:gridCol>
                <a:gridCol w="788567">
                  <a:extLst>
                    <a:ext uri="{9D8B030D-6E8A-4147-A177-3AD203B41FA5}">
                      <a16:colId xmlns:a16="http://schemas.microsoft.com/office/drawing/2014/main" val="4251400379"/>
                    </a:ext>
                  </a:extLst>
                </a:gridCol>
                <a:gridCol w="788568">
                  <a:extLst>
                    <a:ext uri="{9D8B030D-6E8A-4147-A177-3AD203B41FA5}">
                      <a16:colId xmlns:a16="http://schemas.microsoft.com/office/drawing/2014/main" val="3695851219"/>
                    </a:ext>
                  </a:extLst>
                </a:gridCol>
                <a:gridCol w="781564">
                  <a:extLst>
                    <a:ext uri="{9D8B030D-6E8A-4147-A177-3AD203B41FA5}">
                      <a16:colId xmlns:a16="http://schemas.microsoft.com/office/drawing/2014/main" val="933520184"/>
                    </a:ext>
                  </a:extLst>
                </a:gridCol>
                <a:gridCol w="783175">
                  <a:extLst>
                    <a:ext uri="{9D8B030D-6E8A-4147-A177-3AD203B41FA5}">
                      <a16:colId xmlns:a16="http://schemas.microsoft.com/office/drawing/2014/main" val="3556546808"/>
                    </a:ext>
                  </a:extLst>
                </a:gridCol>
                <a:gridCol w="783175">
                  <a:extLst>
                    <a:ext uri="{9D8B030D-6E8A-4147-A177-3AD203B41FA5}">
                      <a16:colId xmlns:a16="http://schemas.microsoft.com/office/drawing/2014/main" val="4185742874"/>
                    </a:ext>
                  </a:extLst>
                </a:gridCol>
              </a:tblGrid>
              <a:tr h="281700">
                <a:tc>
                  <a:txBody>
                    <a:bodyPr/>
                    <a:lstStyle/>
                    <a:p>
                      <a:pPr algn="ctr" rtl="1" fontAlgn="b"/>
                      <a:r>
                        <a:rPr lang="fa-IR" sz="1200" b="1" u="none" strike="noStrike" kern="1200">
                          <a:solidFill>
                            <a:schemeClr val="bg1"/>
                          </a:solidFill>
                          <a:effectLst/>
                          <a:latin typeface="Yekan Bakh" panose="00000500000000000000" pitchFamily="2" charset="-78"/>
                          <a:cs typeface="Yekan Bakh" panose="00000500000000000000" pitchFamily="2" charset="-78"/>
                        </a:rPr>
                        <a:t>درصد در 1402</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a:solidFill>
                            <a:schemeClr val="bg1"/>
                          </a:solidFill>
                          <a:effectLst/>
                          <a:latin typeface="Yekan Bakh" panose="00000500000000000000" pitchFamily="2" charset="-78"/>
                          <a:cs typeface="Yekan Bakh" panose="00000500000000000000" pitchFamily="2" charset="-78"/>
                        </a:rPr>
                        <a:t>تماوند</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a:solidFill>
                            <a:schemeClr val="bg1"/>
                          </a:solidFill>
                          <a:effectLst/>
                          <a:latin typeface="Yekan Bakh" panose="00000500000000000000" pitchFamily="2" charset="-78"/>
                          <a:cs typeface="Yekan Bakh" panose="00000500000000000000" pitchFamily="2" charset="-78"/>
                        </a:rPr>
                        <a:t>تنوین</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a:solidFill>
                            <a:schemeClr val="bg1"/>
                          </a:solidFill>
                          <a:effectLst/>
                          <a:latin typeface="Yekan Bakh" panose="00000500000000000000" pitchFamily="2" charset="-78"/>
                          <a:cs typeface="Yekan Bakh" panose="00000500000000000000" pitchFamily="2" charset="-78"/>
                        </a:rPr>
                        <a:t>تملت</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dirty="0">
                          <a:solidFill>
                            <a:schemeClr val="bg1"/>
                          </a:solidFill>
                          <a:effectLst/>
                          <a:latin typeface="Yekan Bakh" panose="00000500000000000000" pitchFamily="2" charset="-78"/>
                          <a:cs typeface="Yekan Bakh" panose="00000500000000000000" pitchFamily="2" charset="-78"/>
                        </a:rPr>
                        <a:t>تکاردان</a:t>
                      </a:r>
                      <a:endParaRPr lang="fa-IR" sz="1200" b="1" u="none" strike="noStrike" kern="1200" dirty="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a:solidFill>
                            <a:schemeClr val="bg1"/>
                          </a:solidFill>
                          <a:effectLst/>
                          <a:latin typeface="Yekan Bakh" panose="00000500000000000000" pitchFamily="2" charset="-78"/>
                          <a:cs typeface="Yekan Bakh" panose="00000500000000000000" pitchFamily="2" charset="-78"/>
                        </a:rPr>
                        <a:t>امین</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a:solidFill>
                            <a:schemeClr val="bg1"/>
                          </a:solidFill>
                          <a:effectLst/>
                          <a:latin typeface="Yekan Bakh" panose="00000500000000000000" pitchFamily="2" charset="-78"/>
                          <a:cs typeface="Yekan Bakh" panose="00000500000000000000" pitchFamily="2" charset="-78"/>
                        </a:rPr>
                        <a:t>لوتوس</a:t>
                      </a:r>
                      <a:endParaRPr lang="fa-IR" sz="1200" b="1" u="none" strike="noStrike" kern="120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200" b="1" u="none" strike="noStrike" kern="1200" dirty="0">
                          <a:solidFill>
                            <a:schemeClr val="bg1"/>
                          </a:solidFill>
                          <a:effectLst/>
                          <a:latin typeface="Yekan Bakh" panose="00000500000000000000" pitchFamily="2" charset="-78"/>
                          <a:cs typeface="Yekan Bakh" panose="00000500000000000000" pitchFamily="2" charset="-78"/>
                        </a:rPr>
                        <a:t>امید</a:t>
                      </a:r>
                      <a:endParaRPr lang="fa-IR" sz="1200" b="1" u="none" strike="noStrike" kern="1200" dirty="0">
                        <a:solidFill>
                          <a:schemeClr val="bg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extLst>
                  <a:ext uri="{0D108BD9-81ED-4DB2-BD59-A6C34878D82A}">
                    <a16:rowId xmlns:a16="http://schemas.microsoft.com/office/drawing/2014/main" val="669104720"/>
                  </a:ext>
                </a:extLst>
              </a:tr>
              <a:tr h="340192">
                <a:tc>
                  <a:txBody>
                    <a:bodyPr/>
                    <a:lstStyle/>
                    <a:p>
                      <a:pPr algn="ctr" rtl="1" fontAlgn="b"/>
                      <a:r>
                        <a:rPr lang="fa-IR" sz="1200" b="1" u="none" strike="noStrike" kern="1200">
                          <a:solidFill>
                            <a:schemeClr val="tx1"/>
                          </a:solidFill>
                          <a:effectLst/>
                          <a:latin typeface="Yekan Bakh" panose="00000500000000000000" pitchFamily="2" charset="-78"/>
                          <a:cs typeface="Yekan Bakh" panose="00000500000000000000" pitchFamily="2" charset="-78"/>
                        </a:rPr>
                        <a:t>بازارگردانی</a:t>
                      </a:r>
                      <a:endParaRPr lang="fa-IR" sz="1200" b="1" u="none" strike="noStrike" kern="120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12%</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68%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43%</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44%</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5934524"/>
                  </a:ext>
                </a:extLst>
              </a:tr>
              <a:tr h="340192">
                <a:tc>
                  <a:txBody>
                    <a:bodyPr/>
                    <a:lstStyle/>
                    <a:p>
                      <a:pPr algn="ctr" rtl="1" fontAlgn="b"/>
                      <a:r>
                        <a:rPr lang="fa-IR" sz="1200" b="1" u="none" strike="noStrike" kern="1200">
                          <a:solidFill>
                            <a:schemeClr val="tx1"/>
                          </a:solidFill>
                          <a:effectLst/>
                          <a:latin typeface="Yekan Bakh" panose="00000500000000000000" pitchFamily="2" charset="-78"/>
                          <a:cs typeface="Yekan Bakh" panose="00000500000000000000" pitchFamily="2" charset="-78"/>
                        </a:rPr>
                        <a:t>پذیره نویسی</a:t>
                      </a:r>
                      <a:endParaRPr lang="fa-IR" sz="1200" b="1" u="none" strike="noStrike" kern="120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36%</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19%</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5%</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12%</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21%</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21%</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1623361"/>
                  </a:ext>
                </a:extLst>
              </a:tr>
              <a:tr h="340192">
                <a:tc>
                  <a:txBody>
                    <a:bodyPr/>
                    <a:lstStyle/>
                    <a:p>
                      <a:pPr algn="ctr" rtl="1" fontAlgn="b"/>
                      <a:r>
                        <a:rPr lang="fa-IR" sz="1200" b="1" u="none" strike="noStrike" kern="1200">
                          <a:solidFill>
                            <a:schemeClr val="tx1"/>
                          </a:solidFill>
                          <a:effectLst/>
                          <a:latin typeface="Yekan Bakh" panose="00000500000000000000" pitchFamily="2" charset="-78"/>
                          <a:cs typeface="Yekan Bakh" panose="00000500000000000000" pitchFamily="2" charset="-78"/>
                        </a:rPr>
                        <a:t>سرمایه گذاری</a:t>
                      </a:r>
                      <a:endParaRPr lang="fa-IR" sz="1200" b="1" u="none" strike="noStrike" kern="120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55%</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69%</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22%</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48%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43%</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58%</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61%</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5630259"/>
                  </a:ext>
                </a:extLst>
              </a:tr>
              <a:tr h="273261">
                <a:tc>
                  <a:txBody>
                    <a:bodyPr/>
                    <a:lstStyle/>
                    <a:p>
                      <a:pPr algn="ctr" rtl="1" fontAlgn="b"/>
                      <a:r>
                        <a:rPr lang="fa-IR" sz="1200" b="1" u="none" strike="noStrike" kern="1200">
                          <a:solidFill>
                            <a:schemeClr val="tx1"/>
                          </a:solidFill>
                          <a:effectLst/>
                          <a:latin typeface="Yekan Bakh" panose="00000500000000000000" pitchFamily="2" charset="-78"/>
                          <a:cs typeface="Yekan Bakh" panose="00000500000000000000" pitchFamily="2" charset="-78"/>
                        </a:rPr>
                        <a:t>جمع</a:t>
                      </a:r>
                      <a:endParaRPr lang="fa-IR" sz="1200" b="1" u="none" strike="noStrike" kern="120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99%</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100%</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95%</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99%</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99%</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97%</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200" b="1" u="none" strike="noStrike" kern="1200" dirty="0">
                          <a:solidFill>
                            <a:schemeClr val="tx1"/>
                          </a:solidFill>
                          <a:effectLst/>
                          <a:latin typeface="Yekan Bakh" panose="00000500000000000000" pitchFamily="2" charset="-78"/>
                          <a:cs typeface="Yekan Bakh" panose="00000500000000000000" pitchFamily="2" charset="-78"/>
                        </a:rPr>
                        <a:t>100%</a:t>
                      </a:r>
                      <a:endParaRPr lang="fa-IR" sz="1200" b="1" u="none" strike="noStrike" kern="1200" dirty="0">
                        <a:solidFill>
                          <a:schemeClr val="tx1"/>
                        </a:solidFill>
                        <a:effectLst/>
                        <a:latin typeface="Yekan Bakh" panose="00000500000000000000" pitchFamily="2" charset="-78"/>
                        <a:ea typeface="+mn-ea"/>
                        <a:cs typeface="Yekan Bakh" panose="00000500000000000000" pitchFamily="2"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4162163"/>
                  </a:ext>
                </a:extLst>
              </a:tr>
            </a:tbl>
          </a:graphicData>
        </a:graphic>
      </p:graphicFrame>
      <p:sp>
        <p:nvSpPr>
          <p:cNvPr id="7" name="TextBox 6">
            <a:extLst>
              <a:ext uri="{FF2B5EF4-FFF2-40B4-BE49-F238E27FC236}">
                <a16:creationId xmlns:a16="http://schemas.microsoft.com/office/drawing/2014/main" id="{C296C3E9-6B52-4B23-90EA-A3747C8936ED}"/>
              </a:ext>
            </a:extLst>
          </p:cNvPr>
          <p:cNvSpPr txBox="1"/>
          <p:nvPr/>
        </p:nvSpPr>
        <p:spPr>
          <a:xfrm>
            <a:off x="7374966" y="4265300"/>
            <a:ext cx="4368797" cy="2004395"/>
          </a:xfrm>
          <a:prstGeom prst="rect">
            <a:avLst/>
          </a:prstGeom>
          <a:noFill/>
        </p:spPr>
        <p:txBody>
          <a:bodyPr wrap="square" rtlCol="1">
            <a:spAutoFit/>
          </a:bodyPr>
          <a:lstStyle/>
          <a:p>
            <a:pPr algn="justLow" rtl="1">
              <a:lnSpc>
                <a:spcPct val="150000"/>
              </a:lnSpc>
            </a:pPr>
            <a:r>
              <a:rPr lang="fa-IR" sz="1400" b="1" dirty="0">
                <a:latin typeface="Yekan Bakh" panose="00000500000000000000" pitchFamily="2" charset="-78"/>
                <a:cs typeface="Yekan Bakh" panose="00000500000000000000" pitchFamily="2" charset="-78"/>
              </a:rPr>
              <a:t>بعد از بررسی درآمدهای مختلف شرکت های تأمین سرمایه جدول خلاصه شده روبرو بدست آمد که طبق آن بالای 95 درصد درآمد عملیاتی این شرکتها از بازارگردانی اوراق منتشره، پذیره نویسی و سرمایه گذاریهایشان در صندوق ها و سهام بدست آمد که در میان آنها سهم سرمایه گذاری بسیار بالاتر است.</a:t>
            </a:r>
          </a:p>
        </p:txBody>
      </p:sp>
    </p:spTree>
    <p:extLst>
      <p:ext uri="{BB962C8B-B14F-4D97-AF65-F5344CB8AC3E}">
        <p14:creationId xmlns:p14="http://schemas.microsoft.com/office/powerpoint/2010/main" val="202035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410F5A-124F-4668-B3FC-CCF8A932C0B0}"/>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rgbClr val="169B52"/>
                </a:solidFill>
                <a:latin typeface="Yekan Bakh SemiBold" panose="00000700000000000000" pitchFamily="50" charset="-78"/>
                <a:ea typeface="+mn-ea"/>
                <a:cs typeface="0 Farnaz" panose="00000400000000000000" pitchFamily="2" charset="-78"/>
              </a:rPr>
              <a:t>سرفصل درآمدی در شرکتهای تأمین سرمایه در صنعت</a:t>
            </a:r>
          </a:p>
        </p:txBody>
      </p:sp>
      <p:graphicFrame>
        <p:nvGraphicFramePr>
          <p:cNvPr id="5" name="Chart 4">
            <a:extLst>
              <a:ext uri="{FF2B5EF4-FFF2-40B4-BE49-F238E27FC236}">
                <a16:creationId xmlns:a16="http://schemas.microsoft.com/office/drawing/2014/main" id="{978FEF2D-49BD-4189-829C-7DF20A18C1BA}"/>
              </a:ext>
            </a:extLst>
          </p:cNvPr>
          <p:cNvGraphicFramePr>
            <a:graphicFrameLocks/>
          </p:cNvGraphicFramePr>
          <p:nvPr>
            <p:extLst>
              <p:ext uri="{D42A27DB-BD31-4B8C-83A1-F6EECF244321}">
                <p14:modId xmlns:p14="http://schemas.microsoft.com/office/powerpoint/2010/main" val="1335804521"/>
              </p:ext>
            </p:extLst>
          </p:nvPr>
        </p:nvGraphicFramePr>
        <p:xfrm>
          <a:off x="328528" y="3182604"/>
          <a:ext cx="5987866" cy="29649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917E4FED-A00B-4E31-B6AA-852755FA77CB}"/>
              </a:ext>
            </a:extLst>
          </p:cNvPr>
          <p:cNvGraphicFramePr>
            <a:graphicFrameLocks/>
          </p:cNvGraphicFramePr>
          <p:nvPr>
            <p:extLst>
              <p:ext uri="{D42A27DB-BD31-4B8C-83A1-F6EECF244321}">
                <p14:modId xmlns:p14="http://schemas.microsoft.com/office/powerpoint/2010/main" val="4227215657"/>
              </p:ext>
            </p:extLst>
          </p:nvPr>
        </p:nvGraphicFramePr>
        <p:xfrm>
          <a:off x="6316393" y="3182604"/>
          <a:ext cx="5636511" cy="301421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B90D7B1F-444B-4EBA-B49B-24883F8064F9}"/>
              </a:ext>
            </a:extLst>
          </p:cNvPr>
          <p:cNvSpPr txBox="1"/>
          <p:nvPr/>
        </p:nvSpPr>
        <p:spPr>
          <a:xfrm>
            <a:off x="295424" y="1345635"/>
            <a:ext cx="11601152" cy="1169551"/>
          </a:xfrm>
          <a:prstGeom prst="rect">
            <a:avLst/>
          </a:prstGeom>
          <a:noFill/>
        </p:spPr>
        <p:txBody>
          <a:bodyPr wrap="square">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در کل صنعت سه سرفصل درآمدی بازارگردانی، پذیره نویسی و سرمایه گذاری بیشترین سهم درآمدهای صنعت را به خود اختصاص داده اند. در سال 1402 نسبت به 1401 افزایش 37 درصدی در درآمدها صنعت را شاهد هستیم که عمدتا ناشی از افزایش درآمدهای عملیاتی بازارگردانی و سرمایه گذاری بوده است.</a:t>
            </a:r>
          </a:p>
        </p:txBody>
      </p:sp>
    </p:spTree>
    <p:extLst>
      <p:ext uri="{BB962C8B-B14F-4D97-AF65-F5344CB8AC3E}">
        <p14:creationId xmlns:p14="http://schemas.microsoft.com/office/powerpoint/2010/main" val="725367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410F5A-124F-4668-B3FC-CCF8A932C0B0}"/>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rgbClr val="169B52"/>
                </a:solidFill>
                <a:latin typeface="Yekan Bakh SemiBold" panose="00000700000000000000" pitchFamily="50" charset="-78"/>
                <a:ea typeface="+mn-ea"/>
                <a:cs typeface="0 Farnaz" panose="00000400000000000000" pitchFamily="2" charset="-78"/>
              </a:rPr>
              <a:t>سهم بازار هر شرکت در بخش های مختلف صنعت</a:t>
            </a:r>
          </a:p>
        </p:txBody>
      </p:sp>
      <p:graphicFrame>
        <p:nvGraphicFramePr>
          <p:cNvPr id="6" name="Chart 5">
            <a:extLst>
              <a:ext uri="{FF2B5EF4-FFF2-40B4-BE49-F238E27FC236}">
                <a16:creationId xmlns:a16="http://schemas.microsoft.com/office/drawing/2014/main" id="{50A5858D-6F74-4FCD-998A-D0D0DE8E4A5F}"/>
              </a:ext>
            </a:extLst>
          </p:cNvPr>
          <p:cNvGraphicFramePr>
            <a:graphicFrameLocks/>
          </p:cNvGraphicFramePr>
          <p:nvPr>
            <p:extLst>
              <p:ext uri="{D42A27DB-BD31-4B8C-83A1-F6EECF244321}">
                <p14:modId xmlns:p14="http://schemas.microsoft.com/office/powerpoint/2010/main" val="2557171453"/>
              </p:ext>
            </p:extLst>
          </p:nvPr>
        </p:nvGraphicFramePr>
        <p:xfrm>
          <a:off x="240918" y="1573429"/>
          <a:ext cx="7490415" cy="371114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4A71BF4-AADF-41E1-BE97-F6AB6E16DDDC}"/>
              </a:ext>
            </a:extLst>
          </p:cNvPr>
          <p:cNvSpPr txBox="1"/>
          <p:nvPr/>
        </p:nvSpPr>
        <p:spPr>
          <a:xfrm>
            <a:off x="7731333" y="1716042"/>
            <a:ext cx="4012432" cy="3385542"/>
          </a:xfrm>
          <a:prstGeom prst="rect">
            <a:avLst/>
          </a:prstGeom>
          <a:noFill/>
        </p:spPr>
        <p:txBody>
          <a:bodyPr wrap="square">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بعد از سرفصل های درآمدی و مشخص شدن اینکه در این صنعت کدامیک از بخش ها درآمدزایی بیشتری برای شرکتها ایجاد میکند در این قسمت به بررسی سهم بازار هر شرکت در هرکدام از بخش ها در سال 1402 پرداخته شده است. بیشترین سهم در بخش بازارگردانی مربوط به تملت، سبدگردانی لوتوس، پذیره نویسی لوتوس، عرضه و پذیرش تملت و سرمایه گذاری لوتوس می باشد.</a:t>
            </a:r>
          </a:p>
        </p:txBody>
      </p:sp>
    </p:spTree>
    <p:extLst>
      <p:ext uri="{BB962C8B-B14F-4D97-AF65-F5344CB8AC3E}">
        <p14:creationId xmlns:p14="http://schemas.microsoft.com/office/powerpoint/2010/main" val="216025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410F5A-124F-4668-B3FC-CCF8A932C0B0}"/>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rgbClr val="169B52"/>
                </a:solidFill>
                <a:latin typeface="Yekan Bakh SemiBold" panose="00000700000000000000" pitchFamily="50" charset="-78"/>
                <a:ea typeface="+mn-ea"/>
                <a:cs typeface="0 Farnaz" panose="00000400000000000000" pitchFamily="2" charset="-78"/>
              </a:rPr>
              <a:t>سهم بازار هر شرکت در بخش های مختلف صنعت</a:t>
            </a:r>
          </a:p>
        </p:txBody>
      </p:sp>
      <p:graphicFrame>
        <p:nvGraphicFramePr>
          <p:cNvPr id="8" name="Chart 7">
            <a:extLst>
              <a:ext uri="{FF2B5EF4-FFF2-40B4-BE49-F238E27FC236}">
                <a16:creationId xmlns:a16="http://schemas.microsoft.com/office/drawing/2014/main" id="{F7B2CD75-C13D-43CF-A191-868B05A741E9}"/>
              </a:ext>
            </a:extLst>
          </p:cNvPr>
          <p:cNvGraphicFramePr>
            <a:graphicFrameLocks/>
          </p:cNvGraphicFramePr>
          <p:nvPr>
            <p:extLst>
              <p:ext uri="{D42A27DB-BD31-4B8C-83A1-F6EECF244321}">
                <p14:modId xmlns:p14="http://schemas.microsoft.com/office/powerpoint/2010/main" val="567866344"/>
              </p:ext>
            </p:extLst>
          </p:nvPr>
        </p:nvGraphicFramePr>
        <p:xfrm>
          <a:off x="714149" y="1287740"/>
          <a:ext cx="48827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1BA3D352-A0C6-41EA-BDCD-1D1EB675AA6E}"/>
              </a:ext>
            </a:extLst>
          </p:cNvPr>
          <p:cNvGraphicFramePr>
            <a:graphicFrameLocks/>
          </p:cNvGraphicFramePr>
          <p:nvPr>
            <p:extLst>
              <p:ext uri="{D42A27DB-BD31-4B8C-83A1-F6EECF244321}">
                <p14:modId xmlns:p14="http://schemas.microsoft.com/office/powerpoint/2010/main" val="1022588634"/>
              </p:ext>
            </p:extLst>
          </p:nvPr>
        </p:nvGraphicFramePr>
        <p:xfrm>
          <a:off x="6287247" y="3108936"/>
          <a:ext cx="5229411" cy="2963158"/>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E9E4C23-0BA5-4AE1-9393-6ED560F0055F}"/>
              </a:ext>
            </a:extLst>
          </p:cNvPr>
          <p:cNvSpPr txBox="1"/>
          <p:nvPr/>
        </p:nvSpPr>
        <p:spPr>
          <a:xfrm>
            <a:off x="6287247" y="1711092"/>
            <a:ext cx="5229411" cy="830997"/>
          </a:xfrm>
          <a:prstGeom prst="rect">
            <a:avLst/>
          </a:prstGeom>
          <a:noFill/>
        </p:spPr>
        <p:txBody>
          <a:bodyPr wrap="square">
            <a:spAutoFit/>
          </a:bodyPr>
          <a:lstStyle/>
          <a:p>
            <a:pPr algn="justLow" rtl="1"/>
            <a:r>
              <a:rPr lang="fa-IR" sz="1600" b="1" dirty="0">
                <a:latin typeface="Yekan Bakh" panose="00000500000000000000" pitchFamily="2" charset="-78"/>
                <a:cs typeface="Yekan Bakh" panose="00000500000000000000" pitchFamily="2" charset="-78"/>
              </a:rPr>
              <a:t>در بخش پذیره نویسی در 1401 تنوین بالای 30 درصد سهم بازار داشته که در 1402 به 15 درصد کاهش پیدا کرده و لوتوس توانسته در 1402 سهم خود را به 30 درصد برساند.</a:t>
            </a:r>
          </a:p>
        </p:txBody>
      </p:sp>
      <p:sp>
        <p:nvSpPr>
          <p:cNvPr id="12" name="TextBox 11">
            <a:extLst>
              <a:ext uri="{FF2B5EF4-FFF2-40B4-BE49-F238E27FC236}">
                <a16:creationId xmlns:a16="http://schemas.microsoft.com/office/drawing/2014/main" id="{0F250351-4D6B-4EB0-8AA6-0AB88786834B}"/>
              </a:ext>
            </a:extLst>
          </p:cNvPr>
          <p:cNvSpPr txBox="1"/>
          <p:nvPr/>
        </p:nvSpPr>
        <p:spPr>
          <a:xfrm>
            <a:off x="675343" y="4187823"/>
            <a:ext cx="4834148" cy="1538883"/>
          </a:xfrm>
          <a:prstGeom prst="rect">
            <a:avLst/>
          </a:prstGeom>
          <a:noFill/>
        </p:spPr>
        <p:txBody>
          <a:bodyPr wrap="square">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در سرمایه گذاری در 1401 و 1402 بیشترین سهم برای لوتوس و کمترین سهم برای تملت و تماوند بوده است. تنوین در 1401 سهم بازار خوبی داشته ولی در 1402 این سهم باتوجه به عملکرد بهتر سایرین کاهش یافته است.</a:t>
            </a:r>
          </a:p>
        </p:txBody>
      </p:sp>
    </p:spTree>
    <p:extLst>
      <p:ext uri="{BB962C8B-B14F-4D97-AF65-F5344CB8AC3E}">
        <p14:creationId xmlns:p14="http://schemas.microsoft.com/office/powerpoint/2010/main" val="2185915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D410F5A-124F-4668-B3FC-CCF8A932C0B0}"/>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rgbClr val="169B52"/>
                </a:solidFill>
                <a:latin typeface="Yekan Bakh SemiBold" panose="00000700000000000000" pitchFamily="50" charset="-78"/>
                <a:ea typeface="+mn-ea"/>
                <a:cs typeface="0 Farnaz" panose="00000400000000000000" pitchFamily="2" charset="-78"/>
              </a:rPr>
              <a:t>سهم بازار هر شرکت در بخش های مختلف صنعت</a:t>
            </a:r>
          </a:p>
        </p:txBody>
      </p:sp>
      <p:graphicFrame>
        <p:nvGraphicFramePr>
          <p:cNvPr id="7" name="Chart 6">
            <a:extLst>
              <a:ext uri="{FF2B5EF4-FFF2-40B4-BE49-F238E27FC236}">
                <a16:creationId xmlns:a16="http://schemas.microsoft.com/office/drawing/2014/main" id="{1CF33396-9E4A-4CB9-AD06-C76F9F7CE120}"/>
              </a:ext>
            </a:extLst>
          </p:cNvPr>
          <p:cNvGraphicFramePr>
            <a:graphicFrameLocks/>
          </p:cNvGraphicFramePr>
          <p:nvPr>
            <p:extLst>
              <p:ext uri="{D42A27DB-BD31-4B8C-83A1-F6EECF244321}">
                <p14:modId xmlns:p14="http://schemas.microsoft.com/office/powerpoint/2010/main" val="1815284408"/>
              </p:ext>
            </p:extLst>
          </p:nvPr>
        </p:nvGraphicFramePr>
        <p:xfrm>
          <a:off x="7171765" y="147097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C98DD203-33A7-410C-8B70-3C340953E4F8}"/>
              </a:ext>
            </a:extLst>
          </p:cNvPr>
          <p:cNvSpPr txBox="1"/>
          <p:nvPr/>
        </p:nvSpPr>
        <p:spPr>
          <a:xfrm>
            <a:off x="714149" y="1826744"/>
            <a:ext cx="6094602" cy="1538883"/>
          </a:xfrm>
          <a:prstGeom prst="rect">
            <a:avLst/>
          </a:prstGeom>
          <a:noFill/>
        </p:spPr>
        <p:txBody>
          <a:bodyPr wrap="square">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در بازارگردانی در 1401 تکاردان با 27 درصد و تملت بعد از آن با 24 درصد بیشترین سهم را داشته اند. در 1402 دقیقاً این دو شرکت سهم بازارشان جابجا شده است. تنوین و تماوند هم در 1401 هم در 1402 کمترین سهم بازار را در این بخش داشته اند.</a:t>
            </a:r>
          </a:p>
        </p:txBody>
      </p:sp>
      <p:sp>
        <p:nvSpPr>
          <p:cNvPr id="13" name="TextBox 12">
            <a:extLst>
              <a:ext uri="{FF2B5EF4-FFF2-40B4-BE49-F238E27FC236}">
                <a16:creationId xmlns:a16="http://schemas.microsoft.com/office/drawing/2014/main" id="{B8B5241D-086B-41E7-94BE-6AA5B8CB9E68}"/>
              </a:ext>
            </a:extLst>
          </p:cNvPr>
          <p:cNvSpPr txBox="1"/>
          <p:nvPr/>
        </p:nvSpPr>
        <p:spPr>
          <a:xfrm>
            <a:off x="448235" y="4471109"/>
            <a:ext cx="11295530" cy="1538883"/>
          </a:xfrm>
          <a:prstGeom prst="rect">
            <a:avLst/>
          </a:prstGeom>
          <a:noFill/>
        </p:spPr>
        <p:txBody>
          <a:bodyPr wrap="square">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از آنجایی که دو بخش عرضه و پذیرش و سبد گردانی سهم بالایی در عملیات صنعت و شرکتها تا کنون نداشته است. با یک قرارداد یا تغییر نگاه به این موضوع فعالیت سهم بازار شرکتها به شدت افزایش پیدا میکند. در سبدگردانی لوتوس عملکرد مناسبتری در 1401 و 1402 نسبت به سایرین داشته است و در عرضه و پذیرش شرکتهای امین و تملت به ترتیب در 1401 و 1402 عملکرد مناسبتری به ثبت رسانده اند. افزایش شرکت های سبدگردانی عاملی بوده تا تامین سرمایه ها تا کنون درآمد مناسبی را از این محل ایجاد نکنند.</a:t>
            </a:r>
          </a:p>
        </p:txBody>
      </p:sp>
    </p:spTree>
    <p:extLst>
      <p:ext uri="{BB962C8B-B14F-4D97-AF65-F5344CB8AC3E}">
        <p14:creationId xmlns:p14="http://schemas.microsoft.com/office/powerpoint/2010/main" val="1682765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288E3FA4-A7FF-4CAE-80CE-D623C5D2876A}"/>
              </a:ext>
            </a:extLst>
          </p:cNvPr>
          <p:cNvGraphicFramePr>
            <a:graphicFrameLocks/>
          </p:cNvGraphicFramePr>
          <p:nvPr/>
        </p:nvGraphicFramePr>
        <p:xfrm>
          <a:off x="334683" y="1411285"/>
          <a:ext cx="8470840" cy="4199628"/>
        </p:xfrm>
        <a:graphic>
          <a:graphicData uri="http://schemas.openxmlformats.org/drawingml/2006/table">
            <a:tbl>
              <a:tblPr rtl="1">
                <a:tableStyleId>{638B1855-1B75-4FBE-930C-398BA8C253C6}</a:tableStyleId>
              </a:tblPr>
              <a:tblGrid>
                <a:gridCol w="1689889">
                  <a:extLst>
                    <a:ext uri="{9D8B030D-6E8A-4147-A177-3AD203B41FA5}">
                      <a16:colId xmlns:a16="http://schemas.microsoft.com/office/drawing/2014/main" val="2736430177"/>
                    </a:ext>
                  </a:extLst>
                </a:gridCol>
                <a:gridCol w="1414038">
                  <a:extLst>
                    <a:ext uri="{9D8B030D-6E8A-4147-A177-3AD203B41FA5}">
                      <a16:colId xmlns:a16="http://schemas.microsoft.com/office/drawing/2014/main" val="2976631124"/>
                    </a:ext>
                  </a:extLst>
                </a:gridCol>
                <a:gridCol w="1660752">
                  <a:extLst>
                    <a:ext uri="{9D8B030D-6E8A-4147-A177-3AD203B41FA5}">
                      <a16:colId xmlns:a16="http://schemas.microsoft.com/office/drawing/2014/main" val="2528763584"/>
                    </a:ext>
                  </a:extLst>
                </a:gridCol>
                <a:gridCol w="1978248">
                  <a:extLst>
                    <a:ext uri="{9D8B030D-6E8A-4147-A177-3AD203B41FA5}">
                      <a16:colId xmlns:a16="http://schemas.microsoft.com/office/drawing/2014/main" val="2132875409"/>
                    </a:ext>
                  </a:extLst>
                </a:gridCol>
                <a:gridCol w="1727913">
                  <a:extLst>
                    <a:ext uri="{9D8B030D-6E8A-4147-A177-3AD203B41FA5}">
                      <a16:colId xmlns:a16="http://schemas.microsoft.com/office/drawing/2014/main" val="1931060501"/>
                    </a:ext>
                  </a:extLst>
                </a:gridCol>
              </a:tblGrid>
              <a:tr h="349969">
                <a:tc>
                  <a:txBody>
                    <a:bodyPr/>
                    <a:lstStyle/>
                    <a:p>
                      <a:pPr algn="ctr" rtl="1" fontAlgn="ctr"/>
                      <a:r>
                        <a:rPr lang="fa-IR" sz="1600" b="1" u="none" strike="noStrike" dirty="0">
                          <a:solidFill>
                            <a:schemeClr val="bg1"/>
                          </a:solidFill>
                          <a:effectLst/>
                          <a:latin typeface="Yekan Bakh" panose="00000500000000000000" pitchFamily="2" charset="-78"/>
                          <a:cs typeface="Yekan Bakh" panose="00000500000000000000" pitchFamily="2" charset="-78"/>
                        </a:rPr>
                        <a:t>درآمدهای عملیاتی</a:t>
                      </a:r>
                      <a:endParaRPr lang="fa-IR" sz="1600" b="1" i="0" u="none" strike="noStrike" dirty="0">
                        <a:solidFill>
                          <a:schemeClr val="bg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ctr"/>
                      <a:r>
                        <a:rPr lang="fa-IR" sz="1600" b="1" u="none" strike="noStrike" dirty="0">
                          <a:solidFill>
                            <a:schemeClr val="bg1"/>
                          </a:solidFill>
                          <a:effectLst/>
                          <a:latin typeface="Yekan Bakh" panose="00000500000000000000" pitchFamily="2" charset="-78"/>
                          <a:cs typeface="Yekan Bakh" panose="00000500000000000000" pitchFamily="2" charset="-78"/>
                        </a:rPr>
                        <a:t>1402</a:t>
                      </a:r>
                      <a:endParaRPr lang="fa-IR" sz="1600" b="1" i="0" u="none" strike="noStrike" dirty="0">
                        <a:solidFill>
                          <a:schemeClr val="bg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ctr"/>
                      <a:r>
                        <a:rPr lang="fa-IR" sz="1600" b="1" u="none" strike="noStrike" kern="1200" dirty="0">
                          <a:solidFill>
                            <a:schemeClr val="bg1"/>
                          </a:solidFill>
                          <a:effectLst/>
                          <a:latin typeface="Yekan Bakh" panose="00000500000000000000" pitchFamily="2" charset="-78"/>
                          <a:cs typeface="Yekan Bakh" panose="00000500000000000000" pitchFamily="2" charset="-78"/>
                        </a:rPr>
                        <a:t>1401</a:t>
                      </a:r>
                      <a:endParaRPr lang="fa-IR" sz="1600" b="1" i="0" u="none" strike="noStrike" kern="1200" dirty="0">
                        <a:solidFill>
                          <a:schemeClr val="bg1"/>
                        </a:solidFill>
                        <a:effectLst/>
                        <a:latin typeface="Yekan Bakh" panose="00000500000000000000" pitchFamily="2" charset="-78"/>
                        <a:ea typeface="+mn-ea"/>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600" b="1" u="none" strike="noStrike" dirty="0">
                          <a:solidFill>
                            <a:schemeClr val="bg1"/>
                          </a:solidFill>
                          <a:effectLst/>
                          <a:latin typeface="Yekan Bakh" panose="00000500000000000000" pitchFamily="2" charset="-78"/>
                          <a:cs typeface="Yekan Bakh" panose="00000500000000000000" pitchFamily="2" charset="-78"/>
                        </a:rPr>
                        <a:t>رشد یا کاهش سالیانه</a:t>
                      </a:r>
                      <a:endParaRPr lang="fa-IR" sz="1600" b="1" i="0" u="none" strike="noStrike" dirty="0">
                        <a:solidFill>
                          <a:schemeClr val="bg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600" b="1" u="none" strike="noStrike" dirty="0">
                          <a:solidFill>
                            <a:schemeClr val="bg1"/>
                          </a:solidFill>
                          <a:effectLst/>
                          <a:latin typeface="Yekan Bakh" panose="00000500000000000000" pitchFamily="2" charset="-78"/>
                          <a:cs typeface="Yekan Bakh" panose="00000500000000000000" pitchFamily="2" charset="-78"/>
                        </a:rPr>
                        <a:t>سهم بازار سال 1402</a:t>
                      </a:r>
                      <a:endParaRPr lang="fa-IR" sz="1600" b="1" i="0" u="none" strike="noStrike" dirty="0">
                        <a:solidFill>
                          <a:schemeClr val="bg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extLst>
                  <a:ext uri="{0D108BD9-81ED-4DB2-BD59-A6C34878D82A}">
                    <a16:rowId xmlns:a16="http://schemas.microsoft.com/office/drawing/2014/main" val="1960197023"/>
                  </a:ext>
                </a:extLst>
              </a:tr>
              <a:tr h="349969">
                <a:tc>
                  <a:txBody>
                    <a:bodyPr/>
                    <a:lstStyle/>
                    <a:p>
                      <a:pPr algn="ctr" rtl="1" fontAlgn="ctr"/>
                      <a:r>
                        <a:rPr lang="fa-IR" sz="1600" b="1" u="none" strike="noStrike" dirty="0">
                          <a:solidFill>
                            <a:schemeClr val="tx1"/>
                          </a:solidFill>
                          <a:effectLst/>
                          <a:latin typeface="Yekan Bakh" panose="00000500000000000000" pitchFamily="2" charset="-78"/>
                          <a:cs typeface="Yekan Bakh" panose="00000500000000000000" pitchFamily="2" charset="-78"/>
                        </a:rPr>
                        <a:t>تنوین</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15,473,666 </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18,614,895</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-17%</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9%</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5028752"/>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تماوند</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11,163,452</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5,432,967</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105%</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6%</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5227129"/>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امین</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16,036,378</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13,011,937</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23%</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9%</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5825603"/>
                  </a:ext>
                </a:extLst>
              </a:tr>
              <a:tr h="349969">
                <a:tc>
                  <a:txBody>
                    <a:bodyPr/>
                    <a:lstStyle/>
                    <a:p>
                      <a:pPr algn="ctr" rtl="1" fontAlgn="ctr"/>
                      <a:r>
                        <a:rPr lang="fa-IR" sz="1600" b="1" u="none" strike="noStrike" dirty="0">
                          <a:solidFill>
                            <a:schemeClr val="tx1"/>
                          </a:solidFill>
                          <a:effectLst/>
                          <a:latin typeface="Yekan Bakh" panose="00000500000000000000" pitchFamily="2" charset="-78"/>
                          <a:cs typeface="Yekan Bakh" panose="00000500000000000000" pitchFamily="2" charset="-78"/>
                        </a:rPr>
                        <a:t>امید</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17,673,427</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7,896,607</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124%</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10%</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963800"/>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لوتوس</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28,238,917</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20,463,402</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solidFill>
                            <a:schemeClr val="tx1"/>
                          </a:solidFill>
                          <a:effectLst/>
                          <a:latin typeface="Yekan Bakh" panose="00000500000000000000" pitchFamily="2" charset="-78"/>
                          <a:cs typeface="Yekan Bakh" panose="00000500000000000000" pitchFamily="2" charset="-78"/>
                        </a:rPr>
                        <a:t>38%</a:t>
                      </a:r>
                      <a:endParaRPr lang="fa-IR" sz="18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16%</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089791"/>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تفارس</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5,973,029</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1,436,053</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solidFill>
                            <a:schemeClr val="tx1"/>
                          </a:solidFill>
                          <a:effectLst/>
                          <a:latin typeface="Yekan Bakh" panose="00000500000000000000" pitchFamily="2" charset="-78"/>
                          <a:cs typeface="Yekan Bakh" panose="00000500000000000000" pitchFamily="2" charset="-78"/>
                        </a:rPr>
                        <a:t>316%</a:t>
                      </a:r>
                      <a:endParaRPr lang="fa-IR" sz="18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3%</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7941375"/>
                  </a:ext>
                </a:extLst>
              </a:tr>
              <a:tr h="349969">
                <a:tc>
                  <a:txBody>
                    <a:bodyPr/>
                    <a:lstStyle/>
                    <a:p>
                      <a:pPr algn="ctr" rtl="1" fontAlgn="ctr"/>
                      <a:r>
                        <a:rPr lang="fa-IR" sz="1600" b="1" u="none" strike="noStrike" dirty="0">
                          <a:solidFill>
                            <a:schemeClr val="tx1"/>
                          </a:solidFill>
                          <a:effectLst/>
                          <a:latin typeface="Yekan Bakh" panose="00000500000000000000" pitchFamily="2" charset="-78"/>
                          <a:cs typeface="Yekan Bakh" panose="00000500000000000000" pitchFamily="2" charset="-78"/>
                        </a:rPr>
                        <a:t>تمدن</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30,800,383</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17,253,271</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79%</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18%</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6110598"/>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تکاردان</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22,053,640</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17,023,262</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30%</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13%</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2889371"/>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تکیمیا</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7,304,084</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913,263</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700%</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4%</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2503245"/>
                  </a:ext>
                </a:extLst>
              </a:tr>
              <a:tr h="349969">
                <a:tc>
                  <a:txBody>
                    <a:bodyPr/>
                    <a:lstStyle/>
                    <a:p>
                      <a:pPr algn="ctr" rtl="1" fontAlgn="ctr"/>
                      <a:r>
                        <a:rPr lang="fa-IR" sz="1600" b="1" u="none" strike="noStrike">
                          <a:solidFill>
                            <a:schemeClr val="tx1"/>
                          </a:solidFill>
                          <a:effectLst/>
                          <a:latin typeface="Yekan Bakh" panose="00000500000000000000" pitchFamily="2" charset="-78"/>
                          <a:cs typeface="Yekan Bakh" panose="00000500000000000000" pitchFamily="2" charset="-78"/>
                        </a:rPr>
                        <a:t>تملت</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17,970,999</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8,588,334</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solidFill>
                            <a:schemeClr val="tx1"/>
                          </a:solidFill>
                          <a:effectLst/>
                          <a:latin typeface="Yekan Bakh" panose="00000500000000000000" pitchFamily="2" charset="-78"/>
                          <a:cs typeface="Yekan Bakh" panose="00000500000000000000" pitchFamily="2" charset="-78"/>
                        </a:rPr>
                        <a:t>109%</a:t>
                      </a:r>
                      <a:endParaRPr lang="fa-IR" sz="18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10%</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800658"/>
                  </a:ext>
                </a:extLst>
              </a:tr>
              <a:tr h="349969">
                <a:tc>
                  <a:txBody>
                    <a:bodyPr/>
                    <a:lstStyle/>
                    <a:p>
                      <a:pPr algn="ctr" rtl="1" fontAlgn="ctr"/>
                      <a:r>
                        <a:rPr lang="fa-IR" sz="1600" b="1" u="none" strike="noStrike" dirty="0">
                          <a:solidFill>
                            <a:schemeClr val="tx1"/>
                          </a:solidFill>
                          <a:effectLst/>
                          <a:latin typeface="Yekan Bakh" panose="00000500000000000000" pitchFamily="2" charset="-78"/>
                          <a:cs typeface="Yekan Bakh" panose="00000500000000000000" pitchFamily="2" charset="-78"/>
                        </a:rPr>
                        <a:t>جمع کل</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a:solidFill>
                            <a:schemeClr val="tx1"/>
                          </a:solidFill>
                          <a:effectLst/>
                          <a:latin typeface="Yekan Bakh" panose="00000500000000000000" pitchFamily="2" charset="-78"/>
                          <a:cs typeface="Yekan Bakh" panose="00000500000000000000" pitchFamily="2" charset="-78"/>
                        </a:rPr>
                        <a:t>172,687,975</a:t>
                      </a:r>
                      <a:endParaRPr lang="fa-IR" sz="16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600" b="1" u="none" strike="noStrike" dirty="0">
                          <a:solidFill>
                            <a:schemeClr val="tx1"/>
                          </a:solidFill>
                          <a:effectLst/>
                          <a:latin typeface="Yekan Bakh" panose="00000500000000000000" pitchFamily="2" charset="-78"/>
                          <a:cs typeface="Yekan Bakh" panose="00000500000000000000" pitchFamily="2" charset="-78"/>
                        </a:rPr>
                        <a:t>110,633,991</a:t>
                      </a:r>
                      <a:endParaRPr lang="fa-IR" sz="16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a:solidFill>
                            <a:schemeClr val="tx1"/>
                          </a:solidFill>
                          <a:effectLst/>
                          <a:latin typeface="Yekan Bakh" panose="00000500000000000000" pitchFamily="2" charset="-78"/>
                          <a:cs typeface="Yekan Bakh" panose="00000500000000000000" pitchFamily="2" charset="-78"/>
                        </a:rPr>
                        <a:t>56%</a:t>
                      </a:r>
                      <a:endParaRPr lang="fa-IR" sz="1800" b="1" i="0" u="none" strike="noStrike">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fa-IR" sz="1800" b="1" u="none" strike="noStrike" dirty="0">
                          <a:solidFill>
                            <a:schemeClr val="tx1"/>
                          </a:solidFill>
                          <a:effectLst/>
                          <a:latin typeface="Yekan Bakh" panose="00000500000000000000" pitchFamily="2" charset="-78"/>
                          <a:cs typeface="Yekan Bakh" panose="00000500000000000000" pitchFamily="2" charset="-78"/>
                        </a:rPr>
                        <a:t> </a:t>
                      </a:r>
                      <a:endParaRPr lang="fa-IR" sz="1800" b="1" i="0" u="none" strike="noStrike" dirty="0">
                        <a:solidFill>
                          <a:schemeClr val="tx1"/>
                        </a:solidFill>
                        <a:effectLst/>
                        <a:latin typeface="Yekan Bakh" panose="00000500000000000000" pitchFamily="2" charset="-78"/>
                        <a:cs typeface="Yekan Bakh" panose="00000500000000000000" pitchFamily="2" charset="-78"/>
                      </a:endParaRPr>
                    </a:p>
                  </a:txBody>
                  <a:tcPr marL="3162" marR="3162" marT="316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5655805"/>
                  </a:ext>
                </a:extLst>
              </a:tr>
            </a:tbl>
          </a:graphicData>
        </a:graphic>
      </p:graphicFrame>
      <p:sp>
        <p:nvSpPr>
          <p:cNvPr id="3" name="Title 1">
            <a:extLst>
              <a:ext uri="{FF2B5EF4-FFF2-40B4-BE49-F238E27FC236}">
                <a16:creationId xmlns:a16="http://schemas.microsoft.com/office/drawing/2014/main" id="{CD410F5A-124F-4668-B3FC-CCF8A932C0B0}"/>
              </a:ext>
            </a:extLst>
          </p:cNvPr>
          <p:cNvSpPr txBox="1">
            <a:spLocks/>
          </p:cNvSpPr>
          <p:nvPr/>
        </p:nvSpPr>
        <p:spPr>
          <a:xfrm>
            <a:off x="714149" y="10533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درآمدهای عملیاتی شرکتهای تأمین سرمایه</a:t>
            </a:r>
          </a:p>
        </p:txBody>
      </p:sp>
      <p:sp>
        <p:nvSpPr>
          <p:cNvPr id="6" name="Content Placeholder 2">
            <a:extLst>
              <a:ext uri="{FF2B5EF4-FFF2-40B4-BE49-F238E27FC236}">
                <a16:creationId xmlns:a16="http://schemas.microsoft.com/office/drawing/2014/main" id="{C380F54B-DE8D-4BA2-A89C-2A53F9DC9352}"/>
              </a:ext>
            </a:extLst>
          </p:cNvPr>
          <p:cNvSpPr txBox="1">
            <a:spLocks/>
          </p:cNvSpPr>
          <p:nvPr/>
        </p:nvSpPr>
        <p:spPr>
          <a:xfrm>
            <a:off x="8947648" y="1290918"/>
            <a:ext cx="2706040" cy="4319995"/>
          </a:xfrm>
          <a:prstGeom prst="rect">
            <a:avLst/>
          </a:prstGeom>
        </p:spPr>
        <p:txBody>
          <a:bodyPr vert="horz" lIns="91440" tIns="45720" rIns="91440" bIns="45720" rtlCol="0" anchor="ctr">
            <a:normAutofit lnSpcReduction="10000"/>
          </a:bodyPr>
          <a:lstStyle>
            <a:lvl1pPr marL="306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r" defTabSz="457200" rtl="1"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justLow">
              <a:lnSpc>
                <a:spcPct val="150000"/>
              </a:lnSpc>
              <a:buNone/>
            </a:pPr>
            <a:r>
              <a:rPr lang="fa-IR" sz="1600" b="1" dirty="0">
                <a:solidFill>
                  <a:schemeClr val="tx1"/>
                </a:solidFill>
                <a:latin typeface="Yekan Bakh" panose="00000500000000000000" pitchFamily="50" charset="-78"/>
                <a:cs typeface="Yekan Bakh" panose="00000500000000000000" pitchFamily="50" charset="-78"/>
              </a:rPr>
              <a:t>در جدول روبرو درآمدهای عملیاتی سال 1401 و 1402 شرکتهای بورسی تأمین سرمایه ملاحظه میشود. در سال 1401 جمع درآمد شرکتهای بورسی 11 همت بوده است که با افزایش 57 درصدی در سال 1402 مواجه گردید و به 17 همت رسید و در بین شرکتها تمدن با 3 همت و لوتوس با 2.8 همت بیشترین سهم را در 1402 داشته اند.</a:t>
            </a:r>
          </a:p>
        </p:txBody>
      </p:sp>
    </p:spTree>
    <p:extLst>
      <p:ext uri="{BB962C8B-B14F-4D97-AF65-F5344CB8AC3E}">
        <p14:creationId xmlns:p14="http://schemas.microsoft.com/office/powerpoint/2010/main" val="102597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48DE064-256D-4422-BFC6-185B3AF47FE2}"/>
              </a:ext>
            </a:extLst>
          </p:cNvPr>
          <p:cNvGraphicFramePr>
            <a:graphicFrameLocks noGrp="1"/>
          </p:cNvGraphicFramePr>
          <p:nvPr>
            <p:extLst>
              <p:ext uri="{D42A27DB-BD31-4B8C-83A1-F6EECF244321}">
                <p14:modId xmlns:p14="http://schemas.microsoft.com/office/powerpoint/2010/main" val="409185411"/>
              </p:ext>
            </p:extLst>
          </p:nvPr>
        </p:nvGraphicFramePr>
        <p:xfrm>
          <a:off x="714149" y="1506944"/>
          <a:ext cx="4506780" cy="4205388"/>
        </p:xfrm>
        <a:graphic>
          <a:graphicData uri="http://schemas.openxmlformats.org/drawingml/2006/table">
            <a:tbl>
              <a:tblPr rtl="1">
                <a:tableStyleId>{638B1855-1B75-4FBE-930C-398BA8C253C6}</a:tableStyleId>
              </a:tblPr>
              <a:tblGrid>
                <a:gridCol w="1910709">
                  <a:extLst>
                    <a:ext uri="{9D8B030D-6E8A-4147-A177-3AD203B41FA5}">
                      <a16:colId xmlns:a16="http://schemas.microsoft.com/office/drawing/2014/main" val="2137207872"/>
                    </a:ext>
                  </a:extLst>
                </a:gridCol>
                <a:gridCol w="1349957">
                  <a:extLst>
                    <a:ext uri="{9D8B030D-6E8A-4147-A177-3AD203B41FA5}">
                      <a16:colId xmlns:a16="http://schemas.microsoft.com/office/drawing/2014/main" val="383589283"/>
                    </a:ext>
                  </a:extLst>
                </a:gridCol>
                <a:gridCol w="1246114">
                  <a:extLst>
                    <a:ext uri="{9D8B030D-6E8A-4147-A177-3AD203B41FA5}">
                      <a16:colId xmlns:a16="http://schemas.microsoft.com/office/drawing/2014/main" val="3869711515"/>
                    </a:ext>
                  </a:extLst>
                </a:gridCol>
              </a:tblGrid>
              <a:tr h="382308">
                <a:tc>
                  <a:txBody>
                    <a:bodyPr/>
                    <a:lstStyle/>
                    <a:p>
                      <a:pPr algn="ctr" rtl="1" fontAlgn="ctr"/>
                      <a:r>
                        <a:rPr lang="fa-IR" sz="1400" b="1" u="none" strike="noStrike">
                          <a:solidFill>
                            <a:schemeClr val="bg1"/>
                          </a:solidFill>
                          <a:effectLst/>
                          <a:latin typeface="Yekan Bakh" panose="00000500000000000000" pitchFamily="50" charset="-78"/>
                          <a:cs typeface="Yekan Bakh" panose="00000500000000000000" pitchFamily="50" charset="-78"/>
                        </a:rPr>
                        <a:t>حاشیه سود عملیاتی</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400" b="1" u="none" strike="noStrike">
                          <a:solidFill>
                            <a:schemeClr val="bg1"/>
                          </a:solidFill>
                          <a:effectLst/>
                          <a:latin typeface="Yekan Bakh" panose="00000500000000000000" pitchFamily="50" charset="-78"/>
                          <a:cs typeface="Yekan Bakh" panose="00000500000000000000" pitchFamily="50" charset="-78"/>
                        </a:rPr>
                        <a:t>1402</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1" fontAlgn="ctr"/>
                      <a:r>
                        <a:rPr lang="fa-IR" sz="1400" b="1" u="none" strike="noStrike" dirty="0">
                          <a:solidFill>
                            <a:schemeClr val="bg1"/>
                          </a:solidFill>
                          <a:effectLst/>
                          <a:latin typeface="Yekan Bakh" panose="00000500000000000000" pitchFamily="50" charset="-78"/>
                          <a:cs typeface="Yekan Bakh" panose="00000500000000000000" pitchFamily="50" charset="-78"/>
                        </a:rPr>
                        <a:t>1401</a:t>
                      </a:r>
                      <a:endParaRPr lang="fa-IR" sz="14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extLst>
                  <a:ext uri="{0D108BD9-81ED-4DB2-BD59-A6C34878D82A}">
                    <a16:rowId xmlns:a16="http://schemas.microsoft.com/office/drawing/2014/main" val="2138622731"/>
                  </a:ext>
                </a:extLst>
              </a:tr>
              <a:tr h="382308">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تنوین</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80%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78%</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9616612"/>
                  </a:ext>
                </a:extLst>
              </a:tr>
              <a:tr h="382308">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تماوند</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66%</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78%</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782921"/>
                  </a:ext>
                </a:extLst>
              </a:tr>
              <a:tr h="382308">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امین</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32%</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74%</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43152"/>
                  </a:ext>
                </a:extLst>
              </a:tr>
              <a:tr h="382308">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امید</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57%</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68%</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4968395"/>
                  </a:ext>
                </a:extLst>
              </a:tr>
              <a:tr h="382308">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لوتوس</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80%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95%</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3971365"/>
                  </a:ext>
                </a:extLst>
              </a:tr>
              <a:tr h="382308">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تفارس</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73%</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69%</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4129817"/>
                  </a:ext>
                </a:extLst>
              </a:tr>
              <a:tr h="382308">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تمدن</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61%</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85%</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2890671"/>
                  </a:ext>
                </a:extLst>
              </a:tr>
              <a:tr h="382308">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تکاردان</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46%</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72%</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3630268"/>
                  </a:ext>
                </a:extLst>
              </a:tr>
              <a:tr h="382308">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تکیمیا</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94%</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92%</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695153"/>
                  </a:ext>
                </a:extLst>
              </a:tr>
              <a:tr h="382308">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تملت</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a:solidFill>
                            <a:schemeClr val="tx1"/>
                          </a:solidFill>
                          <a:effectLst/>
                          <a:latin typeface="Yekan Bakh" panose="00000500000000000000" pitchFamily="50" charset="-78"/>
                          <a:cs typeface="Yekan Bakh" panose="00000500000000000000" pitchFamily="50" charset="-78"/>
                        </a:rPr>
                        <a:t>64%</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fontAlgn="ctr"/>
                      <a:r>
                        <a:rPr lang="fa-IR" sz="1400" b="1" u="none" strike="noStrike" dirty="0">
                          <a:solidFill>
                            <a:schemeClr val="tx1"/>
                          </a:solidFill>
                          <a:effectLst/>
                          <a:latin typeface="Yekan Bakh" panose="00000500000000000000" pitchFamily="50" charset="-78"/>
                          <a:cs typeface="Yekan Bakh" panose="00000500000000000000" pitchFamily="50" charset="-78"/>
                        </a:rPr>
                        <a:t>75%</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43270332"/>
                  </a:ext>
                </a:extLst>
              </a:tr>
            </a:tbl>
          </a:graphicData>
        </a:graphic>
      </p:graphicFrame>
      <p:sp>
        <p:nvSpPr>
          <p:cNvPr id="3" name="Title 1">
            <a:extLst>
              <a:ext uri="{FF2B5EF4-FFF2-40B4-BE49-F238E27FC236}">
                <a16:creationId xmlns:a16="http://schemas.microsoft.com/office/drawing/2014/main" id="{939C6990-B94D-4AD6-876D-BC1BFF48B3D2}"/>
              </a:ext>
            </a:extLst>
          </p:cNvPr>
          <p:cNvSpPr txBox="1">
            <a:spLocks/>
          </p:cNvSpPr>
          <p:nvPr/>
        </p:nvSpPr>
        <p:spPr>
          <a:xfrm>
            <a:off x="714149" y="132709"/>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بهای تمام شده عملیاتی و حاشیه سود عملیاتی در صنعت</a:t>
            </a:r>
          </a:p>
        </p:txBody>
      </p:sp>
      <p:sp>
        <p:nvSpPr>
          <p:cNvPr id="4" name="Content Placeholder 2">
            <a:extLst>
              <a:ext uri="{FF2B5EF4-FFF2-40B4-BE49-F238E27FC236}">
                <a16:creationId xmlns:a16="http://schemas.microsoft.com/office/drawing/2014/main" id="{3CE3C0A8-0407-4C1E-899E-37DD1FE5E912}"/>
              </a:ext>
            </a:extLst>
          </p:cNvPr>
          <p:cNvSpPr txBox="1">
            <a:spLocks/>
          </p:cNvSpPr>
          <p:nvPr/>
        </p:nvSpPr>
        <p:spPr>
          <a:xfrm>
            <a:off x="5536734" y="1621964"/>
            <a:ext cx="6031773" cy="397534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70000"/>
              </a:lnSpc>
            </a:pPr>
            <a:r>
              <a:rPr lang="fa-IR" sz="2000" b="1" dirty="0">
                <a:latin typeface="Yekan Bakh" panose="00000500000000000000" pitchFamily="50" charset="-78"/>
                <a:cs typeface="Yekan Bakh" panose="00000500000000000000" pitchFamily="50" charset="-78"/>
              </a:rPr>
              <a:t>در شرکت های تأمین سرمایه بهای تمام شده بیشتر از جنس هزینه های اداری است. در گزارشات بعضی از شرکتها مشاهده میشود عملاً بهای تمام شده ای اعلام نگردیده و تماما در هزینه های اداری لحاظ شده است. بنابراین بررسی حاشیه سود عملیاتی در صنعت و شرکتها در بررسی تحلیل شرایط صنعت مناسب تر از مقایسه حاشیه سود ناخالص است.</a:t>
            </a:r>
          </a:p>
          <a:p>
            <a:pPr algn="justLow" rtl="1">
              <a:lnSpc>
                <a:spcPct val="170000"/>
              </a:lnSpc>
            </a:pPr>
            <a:r>
              <a:rPr lang="fa-IR" sz="2000" b="1" dirty="0">
                <a:latin typeface="Yekan Bakh" panose="00000500000000000000" pitchFamily="50" charset="-78"/>
                <a:cs typeface="Yekan Bakh" panose="00000500000000000000" pitchFamily="50" charset="-78"/>
              </a:rPr>
              <a:t>میانگین حاشیه سود عملیاتی در صنعت در سال 1402 نسبت به 1401 با کاهش 14 درصدی از 79 درصد به 65 درصد رسیده است که در این میان امین یک کاهش سود عملیاتی شدید را تجربه کرده است و تأثیر بسزایی در این کاهش حاشیه سود داشته است.</a:t>
            </a:r>
          </a:p>
        </p:txBody>
      </p:sp>
    </p:spTree>
    <p:extLst>
      <p:ext uri="{BB962C8B-B14F-4D97-AF65-F5344CB8AC3E}">
        <p14:creationId xmlns:p14="http://schemas.microsoft.com/office/powerpoint/2010/main" val="6582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B6F27-D03E-4C45-B3E6-548D642DD49C}"/>
              </a:ext>
            </a:extLst>
          </p:cNvPr>
          <p:cNvSpPr txBox="1"/>
          <p:nvPr/>
        </p:nvSpPr>
        <p:spPr>
          <a:xfrm>
            <a:off x="448235" y="1232249"/>
            <a:ext cx="11304962" cy="4493538"/>
          </a:xfrm>
          <a:prstGeom prst="rect">
            <a:avLst/>
          </a:prstGeom>
          <a:noFill/>
        </p:spPr>
        <p:txBody>
          <a:bodyPr wrap="square" rtlCol="0">
            <a:spAutoFit/>
          </a:bodyPr>
          <a:lstStyle/>
          <a:p>
            <a:pPr algn="justLow" rtl="1">
              <a:lnSpc>
                <a:spcPct val="150000"/>
              </a:lnSpc>
            </a:pPr>
            <a:r>
              <a:rPr lang="fa-IR" sz="1600" b="1" dirty="0">
                <a:solidFill>
                  <a:schemeClr val="tx1">
                    <a:lumMod val="95000"/>
                    <a:lumOff val="5000"/>
                  </a:schemeClr>
                </a:solidFill>
                <a:latin typeface="Yekan Bakh" panose="00000500000000000000" pitchFamily="50" charset="-78"/>
                <a:cs typeface="Yekan Bakh" panose="00000500000000000000" pitchFamily="50" charset="-78"/>
              </a:rPr>
              <a:t>هدف بازارهای مالی در عالی</a:t>
            </a:r>
            <a:r>
              <a:rPr lang="en-US" sz="1600" b="1" dirty="0">
                <a:solidFill>
                  <a:schemeClr val="tx1">
                    <a:lumMod val="95000"/>
                    <a:lumOff val="5000"/>
                  </a:schemeClr>
                </a:solidFill>
                <a:latin typeface="Yekan Bakh" panose="00000500000000000000" pitchFamily="50" charset="-78"/>
                <a:cs typeface="Yekan Bakh" panose="00000500000000000000" pitchFamily="50" charset="-78"/>
              </a:rPr>
              <a:t> </a:t>
            </a:r>
            <a:r>
              <a:rPr lang="fa-IR" sz="1600" b="1" dirty="0">
                <a:solidFill>
                  <a:schemeClr val="tx1">
                    <a:lumMod val="95000"/>
                    <a:lumOff val="5000"/>
                  </a:schemeClr>
                </a:solidFill>
                <a:latin typeface="Yekan Bakh" panose="00000500000000000000" pitchFamily="50" charset="-78"/>
                <a:cs typeface="Yekan Bakh" panose="00000500000000000000" pitchFamily="50" charset="-78"/>
              </a:rPr>
              <a:t>ترین سطح، تسهیل حرکت و انتقال وجوه از پس انداز کنندگان و دارندگان مازاد وجوه به سرمایه پذیران و نیازمندان وجوه است. یکی از ارکان بازارهای مالی برای تحقق این امر، نهادهای مالی هستند که هر یک به نحوی فرآیند سرمایه گذاری و تخصیص سرمایه را تسهیل میکنند. شرکتهای تأمین سرمایه، یکی از این نهادهای مالی هستند که فعالیت اساسی آنها، تعهد پذیره نویسی اوراق بهادار تازه منتشر شده است که آنها را از سایر نهادهای مالی متمایز میکند.</a:t>
            </a:r>
          </a:p>
          <a:p>
            <a:pPr algn="justLow" rtl="1">
              <a:lnSpc>
                <a:spcPct val="150000"/>
              </a:lnSpc>
            </a:pPr>
            <a:r>
              <a:rPr lang="fa-IR" sz="1600" b="1" dirty="0">
                <a:solidFill>
                  <a:schemeClr val="tx1">
                    <a:lumMod val="95000"/>
                    <a:lumOff val="5000"/>
                  </a:schemeClr>
                </a:solidFill>
                <a:latin typeface="Yekan Bakh" panose="00000500000000000000" pitchFamily="50" charset="-78"/>
                <a:cs typeface="Yekan Bakh" panose="00000500000000000000" pitchFamily="50" charset="-78"/>
              </a:rPr>
              <a:t>یک شرکت تامین سرمایه یک واسطه مالی است که برای معامله‌گری، ‌بازارگردانی، سبدگردانی، مشاوره سرمایه‌گذاری، ارزیابی ریسک مالی و… در بازار سرمایه حضور دارد. بنابراین بانک و یا یک شرکت سرمایه گذاری نیست ولی بعضی از وظایف آنها را به دوش میکشد. بنابراین هدف از ایجاد این صنعت تشکیل یک شرکت واسط برای تسهیل در انجام فرآیندهای مشاوره سرمایه گذاری ، تأمین مالی و پذیره نویسی های موجود است.</a:t>
            </a:r>
          </a:p>
          <a:p>
            <a:pPr algn="justLow" rtl="1">
              <a:lnSpc>
                <a:spcPct val="150000"/>
              </a:lnSpc>
            </a:pPr>
            <a:r>
              <a:rPr lang="fa-IR" sz="1600" b="1" dirty="0">
                <a:solidFill>
                  <a:schemeClr val="tx1">
                    <a:lumMod val="95000"/>
                    <a:lumOff val="5000"/>
                  </a:schemeClr>
                </a:solidFill>
                <a:latin typeface="Yekan Bakh" panose="00000500000000000000" pitchFamily="50" charset="-78"/>
                <a:cs typeface="Yekan Bakh" panose="00000500000000000000" pitchFamily="50" charset="-78"/>
              </a:rPr>
              <a:t>همچنین این شرکت‌ها مسئولیت کارگزار برای فرد معامله‌گر را برعهده دارند؛ یعنی برای اوراق بهادار منتشرشده، بازار فراهم می‌کنند و به سرمایه‌گذاران خدمات مشاوره‌ای ارائه می‌دهند. این شرکت‌ها در تسهیل فرآیند ادغام و تملیک شرکت‌ها، عرضه خصوصی اوراق بهادار و تجدید ساختار شرکت‌ها نیز میتوانند نقش سازنده ایفا کنند. بنابراین این شرکت ها با توجه به موضوع فعالیتشان نقش پررنگی در بازارهای بدهی در سطح جهان دارند.</a:t>
            </a:r>
          </a:p>
        </p:txBody>
      </p:sp>
      <p:sp>
        <p:nvSpPr>
          <p:cNvPr id="2" name="TextBox 1">
            <a:extLst>
              <a:ext uri="{FF2B5EF4-FFF2-40B4-BE49-F238E27FC236}">
                <a16:creationId xmlns:a16="http://schemas.microsoft.com/office/drawing/2014/main" id="{D0B37FB8-EADC-4383-AFE1-24933B11D884}"/>
              </a:ext>
            </a:extLst>
          </p:cNvPr>
          <p:cNvSpPr txBox="1"/>
          <p:nvPr/>
        </p:nvSpPr>
        <p:spPr>
          <a:xfrm>
            <a:off x="4488111" y="121542"/>
            <a:ext cx="7188765" cy="1261884"/>
          </a:xfrm>
          <a:prstGeom prst="rect">
            <a:avLst/>
          </a:prstGeom>
          <a:noFill/>
        </p:spPr>
        <p:txBody>
          <a:bodyPr wrap="square" rtlCol="0">
            <a:spAutoFit/>
          </a:bodyPr>
          <a:lstStyle/>
          <a:p>
            <a:pPr algn="r" rtl="1"/>
            <a:endParaRPr lang="en-GB" sz="3600" dirty="0">
              <a:solidFill>
                <a:srgbClr val="169B52"/>
              </a:solidFill>
              <a:cs typeface="0 Farnaz" panose="00000400000000000000" pitchFamily="2" charset="-78"/>
            </a:endParaRPr>
          </a:p>
          <a:p>
            <a:pPr algn="r" rtl="1"/>
            <a:endParaRPr lang="en-US" sz="4000" b="1" dirty="0">
              <a:solidFill>
                <a:srgbClr val="11393D"/>
              </a:solidFill>
              <a:latin typeface="Yekan Bakh" panose="00000500000000000000" pitchFamily="2" charset="-78"/>
              <a:cs typeface="Yekan Bakh" panose="00000500000000000000" pitchFamily="2" charset="-78"/>
            </a:endParaRPr>
          </a:p>
        </p:txBody>
      </p:sp>
      <p:sp>
        <p:nvSpPr>
          <p:cNvPr id="6" name="TextBox 5">
            <a:extLst>
              <a:ext uri="{FF2B5EF4-FFF2-40B4-BE49-F238E27FC236}">
                <a16:creationId xmlns:a16="http://schemas.microsoft.com/office/drawing/2014/main" id="{AF964EF0-ADE3-4ED8-8527-246B133CEE4F}"/>
              </a:ext>
            </a:extLst>
          </p:cNvPr>
          <p:cNvSpPr txBox="1"/>
          <p:nvPr/>
        </p:nvSpPr>
        <p:spPr>
          <a:xfrm>
            <a:off x="4555000" y="600756"/>
            <a:ext cx="7188765" cy="646331"/>
          </a:xfrm>
          <a:prstGeom prst="rect">
            <a:avLst/>
          </a:prstGeom>
          <a:noFill/>
        </p:spPr>
        <p:txBody>
          <a:bodyPr wrap="square" rtlCol="0">
            <a:spAutoFit/>
          </a:bodyPr>
          <a:lstStyle/>
          <a:p>
            <a:pPr algn="r" rtl="1"/>
            <a:r>
              <a:rPr lang="fa-IR" sz="3600" b="1" dirty="0">
                <a:solidFill>
                  <a:srgbClr val="169B52"/>
                </a:solidFill>
                <a:latin typeface="Yekan Bakh SemiBold" panose="00000700000000000000" pitchFamily="50" charset="-78"/>
                <a:cs typeface="0 Farnaz" panose="00000400000000000000" pitchFamily="2" charset="-78"/>
              </a:rPr>
              <a:t>شرکت تأمین سرمایه</a:t>
            </a:r>
            <a:endParaRPr lang="en-US" sz="3600" b="1" dirty="0">
              <a:solidFill>
                <a:srgbClr val="169B52"/>
              </a:solidFill>
              <a:latin typeface="Yekan Bakh SemiBold" panose="00000700000000000000" pitchFamily="50" charset="-78"/>
              <a:cs typeface="0 Farnaz" panose="00000400000000000000" pitchFamily="2" charset="-78"/>
            </a:endParaRPr>
          </a:p>
        </p:txBody>
      </p:sp>
    </p:spTree>
    <p:extLst>
      <p:ext uri="{BB962C8B-B14F-4D97-AF65-F5344CB8AC3E}">
        <p14:creationId xmlns:p14="http://schemas.microsoft.com/office/powerpoint/2010/main" val="141246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A7002BB-18C1-4C5A-A240-EDC060D83A5E}"/>
              </a:ext>
            </a:extLst>
          </p:cNvPr>
          <p:cNvSpPr txBox="1">
            <a:spLocks/>
          </p:cNvSpPr>
          <p:nvPr/>
        </p:nvSpPr>
        <p:spPr>
          <a:xfrm>
            <a:off x="1005542"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en-US" sz="3600" b="1" i="1" dirty="0">
                <a:solidFill>
                  <a:srgbClr val="169B52"/>
                </a:solidFill>
                <a:latin typeface="Yekan Bakh" panose="00000500000000000000" pitchFamily="2" charset="-78"/>
                <a:ea typeface="+mn-ea"/>
                <a:cs typeface="0 Farnaz" panose="00000400000000000000" pitchFamily="2" charset="-78"/>
              </a:rPr>
              <a:t>P</a:t>
            </a:r>
            <a:r>
              <a:rPr lang="en-US" sz="3600" b="1" dirty="0">
                <a:solidFill>
                  <a:srgbClr val="169B52"/>
                </a:solidFill>
                <a:latin typeface="Yekan Bakh" panose="00000500000000000000" pitchFamily="2" charset="-78"/>
                <a:ea typeface="+mn-ea"/>
                <a:cs typeface="0 Farnaz" panose="00000400000000000000" pitchFamily="2" charset="-78"/>
              </a:rPr>
              <a:t>/E</a:t>
            </a:r>
            <a:r>
              <a:rPr lang="fa-IR" sz="3600" b="1" dirty="0">
                <a:solidFill>
                  <a:srgbClr val="169B52"/>
                </a:solidFill>
                <a:latin typeface="Yekan Bakh" panose="00000500000000000000" pitchFamily="2" charset="-78"/>
                <a:ea typeface="+mn-ea"/>
                <a:cs typeface="0 Farnaz" panose="00000400000000000000" pitchFamily="2" charset="-78"/>
              </a:rPr>
              <a:t> در صنعت تأمین سرمایه</a:t>
            </a:r>
          </a:p>
        </p:txBody>
      </p:sp>
      <p:graphicFrame>
        <p:nvGraphicFramePr>
          <p:cNvPr id="7" name="Chart 6">
            <a:extLst>
              <a:ext uri="{FF2B5EF4-FFF2-40B4-BE49-F238E27FC236}">
                <a16:creationId xmlns:a16="http://schemas.microsoft.com/office/drawing/2014/main" id="{A29E2225-8A37-4519-BF19-4A0FD0508F18}"/>
              </a:ext>
            </a:extLst>
          </p:cNvPr>
          <p:cNvGraphicFramePr>
            <a:graphicFrameLocks/>
          </p:cNvGraphicFramePr>
          <p:nvPr>
            <p:extLst>
              <p:ext uri="{D42A27DB-BD31-4B8C-83A1-F6EECF244321}">
                <p14:modId xmlns:p14="http://schemas.microsoft.com/office/powerpoint/2010/main" val="2409445363"/>
              </p:ext>
            </p:extLst>
          </p:nvPr>
        </p:nvGraphicFramePr>
        <p:xfrm>
          <a:off x="561788" y="1619624"/>
          <a:ext cx="7404239" cy="39567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1B001CC-2DAD-458B-9DE3-2812A63AE93F}"/>
              </a:ext>
            </a:extLst>
          </p:cNvPr>
          <p:cNvSpPr txBox="1"/>
          <p:nvPr/>
        </p:nvSpPr>
        <p:spPr>
          <a:xfrm>
            <a:off x="8020424" y="2089893"/>
            <a:ext cx="3609788" cy="3016210"/>
          </a:xfrm>
          <a:prstGeom prst="rect">
            <a:avLst/>
          </a:prstGeom>
          <a:noFill/>
        </p:spPr>
        <p:txBody>
          <a:bodyPr wrap="square" rtlCol="1">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نمودار قیمت به سود در صنعت با حذف داده های پرت در شکل مقابل ترسیم شده است. در انتهای 1402 پایینترین </a:t>
            </a: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مربوط به تنوین می باشد. </a:t>
            </a: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میانگین گروه در انتهای 1402 محدوده 11 واحد است. در حال حاضر </a:t>
            </a: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اکثر سهم های این گروه در محمدوده زیر میانگین خود می باشد.</a:t>
            </a:r>
          </a:p>
        </p:txBody>
      </p:sp>
    </p:spTree>
    <p:extLst>
      <p:ext uri="{BB962C8B-B14F-4D97-AF65-F5344CB8AC3E}">
        <p14:creationId xmlns:p14="http://schemas.microsoft.com/office/powerpoint/2010/main" val="1260706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C7FBDD5-1AA6-4938-A3B3-BF93A12D581C}"/>
              </a:ext>
            </a:extLst>
          </p:cNvPr>
          <p:cNvSpPr txBox="1">
            <a:spLocks/>
          </p:cNvSpPr>
          <p:nvPr/>
        </p:nvSpPr>
        <p:spPr>
          <a:xfrm>
            <a:off x="-419269" y="268046"/>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a-IR" sz="3600" b="1" dirty="0">
                <a:solidFill>
                  <a:srgbClr val="169B52"/>
                </a:solidFill>
                <a:latin typeface="Yekan Bakh SemiBold" panose="00000700000000000000" pitchFamily="50" charset="-78"/>
                <a:ea typeface="+mn-ea"/>
                <a:cs typeface="0 Farnaz" panose="00000400000000000000" pitchFamily="2" charset="-78"/>
              </a:rPr>
              <a:t>شرکت تأمین سرمایه نوین</a:t>
            </a:r>
          </a:p>
        </p:txBody>
      </p:sp>
      <p:sp>
        <p:nvSpPr>
          <p:cNvPr id="4" name="TextBox 3">
            <a:extLst>
              <a:ext uri="{FF2B5EF4-FFF2-40B4-BE49-F238E27FC236}">
                <a16:creationId xmlns:a16="http://schemas.microsoft.com/office/drawing/2014/main" id="{E55C6E6F-8D3D-4D72-B37A-CD3C6A98AA9A}"/>
              </a:ext>
            </a:extLst>
          </p:cNvPr>
          <p:cNvSpPr txBox="1"/>
          <p:nvPr/>
        </p:nvSpPr>
        <p:spPr>
          <a:xfrm>
            <a:off x="6424707" y="2105561"/>
            <a:ext cx="5139765" cy="2646878"/>
          </a:xfrm>
          <a:prstGeom prst="rect">
            <a:avLst/>
          </a:prstGeom>
          <a:noFill/>
        </p:spPr>
        <p:txBody>
          <a:bodyPr wrap="square">
            <a:spAutoFit/>
          </a:bodyPr>
          <a:lstStyle/>
          <a:p>
            <a:pPr algn="just" rtl="1" fontAlgn="base">
              <a:lnSpc>
                <a:spcPct val="150000"/>
              </a:lnSpc>
            </a:pPr>
            <a:r>
              <a:rPr lang="fa-IR" sz="1600" b="1" i="0" dirty="0">
                <a:effectLst/>
                <a:latin typeface="Yekan Bakh" panose="00000500000000000000" pitchFamily="50" charset="-78"/>
                <a:cs typeface="Yekan Bakh" panose="00000500000000000000" pitchFamily="50" charset="-78"/>
              </a:rPr>
              <a:t>تأمین سرمایه نوین، اولین بانک سرمایه‌گذاری فعال در کشور است که در راستای اجرای مفاد قانون بازار اوراق بهادار مصوب آذر ماه ۱۳۸۴، با مشارکت بانک‌های تجاری و هلدینگ‌های صنعتی و مالی معتبر در سال ۱۳۸۵ ایجاد و در سال ۱۳۸۷ با سرمایه اولیه پرداخت شده یک هزار میلیارد ریال، مجوز فعالیت خود را از سازمان بورس و اوراق بهادار دریافت کرده است.</a:t>
            </a:r>
          </a:p>
        </p:txBody>
      </p:sp>
      <p:pic>
        <p:nvPicPr>
          <p:cNvPr id="2" name="Picture 1">
            <a:extLst>
              <a:ext uri="{FF2B5EF4-FFF2-40B4-BE49-F238E27FC236}">
                <a16:creationId xmlns:a16="http://schemas.microsoft.com/office/drawing/2014/main" id="{8ADB60E1-4C8A-4EF3-A870-53CCB875F60A}"/>
              </a:ext>
            </a:extLst>
          </p:cNvPr>
          <p:cNvPicPr>
            <a:picLocks noChangeAspect="1"/>
          </p:cNvPicPr>
          <p:nvPr/>
        </p:nvPicPr>
        <p:blipFill>
          <a:blip r:embed="rId3"/>
          <a:stretch>
            <a:fillRect/>
          </a:stretch>
        </p:blipFill>
        <p:spPr>
          <a:xfrm>
            <a:off x="10657295" y="392407"/>
            <a:ext cx="820556" cy="1089009"/>
          </a:xfrm>
          <a:prstGeom prst="rect">
            <a:avLst/>
          </a:prstGeom>
        </p:spPr>
      </p:pic>
      <p:pic>
        <p:nvPicPr>
          <p:cNvPr id="8" name="Picture 7">
            <a:extLst>
              <a:ext uri="{FF2B5EF4-FFF2-40B4-BE49-F238E27FC236}">
                <a16:creationId xmlns:a16="http://schemas.microsoft.com/office/drawing/2014/main" id="{C03EB590-7090-4900-8E49-6EDBB5CF099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667121" y="1937270"/>
            <a:ext cx="5757586" cy="2852382"/>
          </a:xfrm>
          <a:prstGeom prst="rect">
            <a:avLst/>
          </a:prstGeom>
        </p:spPr>
      </p:pic>
      <p:sp>
        <p:nvSpPr>
          <p:cNvPr id="9" name="TextBox 8">
            <a:extLst>
              <a:ext uri="{FF2B5EF4-FFF2-40B4-BE49-F238E27FC236}">
                <a16:creationId xmlns:a16="http://schemas.microsoft.com/office/drawing/2014/main" id="{A204B39D-BFCF-4FBC-8F10-F7D0139942B7}"/>
              </a:ext>
            </a:extLst>
          </p:cNvPr>
          <p:cNvSpPr txBox="1"/>
          <p:nvPr/>
        </p:nvSpPr>
        <p:spPr>
          <a:xfrm>
            <a:off x="1888564" y="4920730"/>
            <a:ext cx="3520142" cy="338554"/>
          </a:xfrm>
          <a:prstGeom prst="rect">
            <a:avLst/>
          </a:prstGeom>
          <a:noFill/>
        </p:spPr>
        <p:txBody>
          <a:bodyPr wrap="square" rtlCol="1">
            <a:spAutoFit/>
          </a:bodyPr>
          <a:lstStyle/>
          <a:p>
            <a:r>
              <a:rPr lang="fa-IR" sz="1600" b="1" dirty="0">
                <a:latin typeface="Yekan Bakh" panose="00000500000000000000" pitchFamily="2" charset="-78"/>
                <a:cs typeface="Yekan Bakh" panose="00000500000000000000" pitchFamily="2" charset="-78"/>
              </a:rPr>
              <a:t>ترکیب سهامداران در 1402/12/29</a:t>
            </a:r>
          </a:p>
        </p:txBody>
      </p:sp>
    </p:spTree>
    <p:extLst>
      <p:ext uri="{BB962C8B-B14F-4D97-AF65-F5344CB8AC3E}">
        <p14:creationId xmlns:p14="http://schemas.microsoft.com/office/powerpoint/2010/main" val="338616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267CA9EB-2066-4644-A657-08E219B8F8E4}"/>
              </a:ext>
            </a:extLst>
          </p:cNvPr>
          <p:cNvGraphicFramePr>
            <a:graphicFrameLocks/>
          </p:cNvGraphicFramePr>
          <p:nvPr>
            <p:extLst>
              <p:ext uri="{D42A27DB-BD31-4B8C-83A1-F6EECF244321}">
                <p14:modId xmlns:p14="http://schemas.microsoft.com/office/powerpoint/2010/main" val="3316381544"/>
              </p:ext>
            </p:extLst>
          </p:nvPr>
        </p:nvGraphicFramePr>
        <p:xfrm>
          <a:off x="528506" y="1470212"/>
          <a:ext cx="7390318" cy="4279153"/>
        </p:xfrm>
        <a:graphic>
          <a:graphicData uri="http://schemas.openxmlformats.org/drawingml/2006/table">
            <a:tbl>
              <a:tblPr rtl="1">
                <a:tableStyleId>{638B1855-1B75-4FBE-930C-398BA8C253C6}</a:tableStyleId>
              </a:tblPr>
              <a:tblGrid>
                <a:gridCol w="1863162">
                  <a:extLst>
                    <a:ext uri="{9D8B030D-6E8A-4147-A177-3AD203B41FA5}">
                      <a16:colId xmlns:a16="http://schemas.microsoft.com/office/drawing/2014/main" val="2007904319"/>
                    </a:ext>
                  </a:extLst>
                </a:gridCol>
                <a:gridCol w="886865">
                  <a:extLst>
                    <a:ext uri="{9D8B030D-6E8A-4147-A177-3AD203B41FA5}">
                      <a16:colId xmlns:a16="http://schemas.microsoft.com/office/drawing/2014/main" val="1544723059"/>
                    </a:ext>
                  </a:extLst>
                </a:gridCol>
                <a:gridCol w="886865">
                  <a:extLst>
                    <a:ext uri="{9D8B030D-6E8A-4147-A177-3AD203B41FA5}">
                      <a16:colId xmlns:a16="http://schemas.microsoft.com/office/drawing/2014/main" val="4248656274"/>
                    </a:ext>
                  </a:extLst>
                </a:gridCol>
                <a:gridCol w="952559">
                  <a:extLst>
                    <a:ext uri="{9D8B030D-6E8A-4147-A177-3AD203B41FA5}">
                      <a16:colId xmlns:a16="http://schemas.microsoft.com/office/drawing/2014/main" val="944847347"/>
                    </a:ext>
                  </a:extLst>
                </a:gridCol>
                <a:gridCol w="952559">
                  <a:extLst>
                    <a:ext uri="{9D8B030D-6E8A-4147-A177-3AD203B41FA5}">
                      <a16:colId xmlns:a16="http://schemas.microsoft.com/office/drawing/2014/main" val="2931340776"/>
                    </a:ext>
                  </a:extLst>
                </a:gridCol>
                <a:gridCol w="952559">
                  <a:extLst>
                    <a:ext uri="{9D8B030D-6E8A-4147-A177-3AD203B41FA5}">
                      <a16:colId xmlns:a16="http://schemas.microsoft.com/office/drawing/2014/main" val="3450544583"/>
                    </a:ext>
                  </a:extLst>
                </a:gridCol>
                <a:gridCol w="895749">
                  <a:extLst>
                    <a:ext uri="{9D8B030D-6E8A-4147-A177-3AD203B41FA5}">
                      <a16:colId xmlns:a16="http://schemas.microsoft.com/office/drawing/2014/main" val="641910294"/>
                    </a:ext>
                  </a:extLst>
                </a:gridCol>
              </a:tblGrid>
              <a:tr h="470551">
                <a:tc>
                  <a:txBody>
                    <a:bodyPr/>
                    <a:lstStyle/>
                    <a:p>
                      <a:pPr algn="ctr" rtl="1" fontAlgn="ctr"/>
                      <a:r>
                        <a:rPr lang="fa-IR" sz="1050" b="1" u="none" strike="noStrike">
                          <a:solidFill>
                            <a:schemeClr val="bg1"/>
                          </a:solidFill>
                          <a:effectLst/>
                          <a:latin typeface="Yekan Bakh" panose="00000500000000000000" pitchFamily="50" charset="-78"/>
                          <a:cs typeface="Yekan Bakh" panose="00000500000000000000" pitchFamily="50" charset="-78"/>
                        </a:rPr>
                        <a:t>شرح</a:t>
                      </a:r>
                      <a:endParaRPr lang="fa-IR" sz="105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a:solidFill>
                            <a:schemeClr val="bg1"/>
                          </a:solidFill>
                          <a:effectLst/>
                          <a:latin typeface="Yekan Bakh" panose="00000500000000000000" pitchFamily="50" charset="-78"/>
                          <a:cs typeface="Yekan Bakh" panose="00000500000000000000" pitchFamily="50" charset="-78"/>
                        </a:rPr>
                        <a:t>1397</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a:solidFill>
                            <a:schemeClr val="bg1"/>
                          </a:solidFill>
                          <a:effectLst/>
                          <a:latin typeface="Yekan Bakh" panose="00000500000000000000" pitchFamily="50" charset="-78"/>
                          <a:cs typeface="Yekan Bakh" panose="00000500000000000000" pitchFamily="50" charset="-78"/>
                        </a:rPr>
                        <a:t>1398</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dirty="0">
                          <a:solidFill>
                            <a:schemeClr val="bg1"/>
                          </a:solidFill>
                          <a:effectLst/>
                          <a:latin typeface="Yekan Bakh" panose="00000500000000000000" pitchFamily="50" charset="-78"/>
                          <a:cs typeface="Yekan Bakh" panose="00000500000000000000" pitchFamily="50" charset="-78"/>
                        </a:rPr>
                        <a:t>1399</a:t>
                      </a:r>
                      <a:endParaRPr lang="fa-IR" sz="14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a:solidFill>
                            <a:schemeClr val="bg1"/>
                          </a:solidFill>
                          <a:effectLst/>
                          <a:latin typeface="Yekan Bakh" panose="00000500000000000000" pitchFamily="50" charset="-78"/>
                          <a:cs typeface="Yekan Bakh" panose="00000500000000000000" pitchFamily="50" charset="-78"/>
                        </a:rPr>
                        <a:t>1400</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a:solidFill>
                            <a:schemeClr val="bg1"/>
                          </a:solidFill>
                          <a:effectLst/>
                          <a:latin typeface="Yekan Bakh" panose="00000500000000000000" pitchFamily="50" charset="-78"/>
                          <a:cs typeface="Yekan Bakh" panose="00000500000000000000" pitchFamily="50" charset="-78"/>
                        </a:rPr>
                        <a:t>1401</a:t>
                      </a:r>
                      <a:endParaRPr lang="fa-IR" sz="14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400" b="1" u="none" strike="noStrike" dirty="0">
                          <a:solidFill>
                            <a:schemeClr val="bg1"/>
                          </a:solidFill>
                          <a:effectLst/>
                          <a:latin typeface="Yekan Bakh" panose="00000500000000000000" pitchFamily="50" charset="-78"/>
                          <a:cs typeface="Yekan Bakh" panose="00000500000000000000" pitchFamily="50" charset="-78"/>
                        </a:rPr>
                        <a:t>1402</a:t>
                      </a:r>
                      <a:endParaRPr lang="fa-IR" sz="14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extLst>
                  <a:ext uri="{0D108BD9-81ED-4DB2-BD59-A6C34878D82A}">
                    <a16:rowId xmlns:a16="http://schemas.microsoft.com/office/drawing/2014/main" val="2854011028"/>
                  </a:ext>
                </a:extLst>
              </a:tr>
              <a:tr h="470551">
                <a:tc>
                  <a:txBody>
                    <a:bodyPr/>
                    <a:lstStyle/>
                    <a:p>
                      <a:pPr algn="ctr" rtl="1" fontAlgn="b"/>
                      <a:r>
                        <a:rPr lang="fa-IR" sz="1400" b="1" u="none" strike="noStrike" dirty="0">
                          <a:solidFill>
                            <a:schemeClr val="tx1"/>
                          </a:solidFill>
                          <a:effectLst/>
                          <a:latin typeface="Yekan Bakh" panose="00000500000000000000" pitchFamily="50" charset="-78"/>
                          <a:cs typeface="Yekan Bakh" panose="00000500000000000000" pitchFamily="50" charset="-78"/>
                        </a:rPr>
                        <a:t>درآمد پذیره نویسی</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288,562</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1,782,148</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1,247,337</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2,617,220</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6,794,262</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3,022,438</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8097650"/>
                  </a:ext>
                </a:extLst>
              </a:tr>
              <a:tr h="470551">
                <a:tc>
                  <a:txBody>
                    <a:bodyPr/>
                    <a:lstStyle/>
                    <a:p>
                      <a:pPr algn="ctr" rtl="1" fontAlgn="b"/>
                      <a:r>
                        <a:rPr lang="fa-IR" sz="1400" b="1" u="none" strike="noStrike" dirty="0">
                          <a:solidFill>
                            <a:schemeClr val="tx1"/>
                          </a:solidFill>
                          <a:effectLst/>
                          <a:latin typeface="Yekan Bakh" panose="00000500000000000000" pitchFamily="50" charset="-78"/>
                          <a:cs typeface="Yekan Bakh" panose="00000500000000000000" pitchFamily="50" charset="-78"/>
                        </a:rPr>
                        <a:t>درآمد بازارگردانی</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878,919</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1,108,612</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1,366,960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1,671,966</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1,519,342</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1,799,291</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587425"/>
                  </a:ext>
                </a:extLst>
              </a:tr>
              <a:tr h="470551">
                <a:tc>
                  <a:txBody>
                    <a:bodyPr/>
                    <a:lstStyle/>
                    <a:p>
                      <a:pPr algn="ctr" rtl="1" fontAlgn="b"/>
                      <a:r>
                        <a:rPr lang="fa-IR" sz="1400" b="1" u="none" strike="noStrike" dirty="0">
                          <a:solidFill>
                            <a:schemeClr val="tx1"/>
                          </a:solidFill>
                          <a:effectLst/>
                          <a:latin typeface="Yekan Bakh" panose="00000500000000000000" pitchFamily="50" charset="-78"/>
                          <a:cs typeface="Yekan Bakh" panose="00000500000000000000" pitchFamily="50" charset="-78"/>
                        </a:rPr>
                        <a:t>درآمد از سرمایه گذاری</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3,015,555</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4,825,546</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10,458,826</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9,411,502</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a:solidFill>
                            <a:schemeClr val="tx1"/>
                          </a:solidFill>
                          <a:effectLst/>
                          <a:latin typeface="Yekan Bakh" panose="00000500000000000000" pitchFamily="50" charset="-78"/>
                          <a:cs typeface="Yekan Bakh" panose="00000500000000000000" pitchFamily="50" charset="-78"/>
                        </a:rPr>
                        <a:t>10,236,195</a:t>
                      </a:r>
                      <a:endParaRPr lang="fa-IR" sz="1400" b="1" u="none" strike="noStrike" kern="120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10,610,414</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2887488"/>
                  </a:ext>
                </a:extLst>
              </a:tr>
              <a:tr h="470551">
                <a:tc>
                  <a:txBody>
                    <a:bodyPr/>
                    <a:lstStyle/>
                    <a:p>
                      <a:pPr algn="ctr" rtl="1" fontAlgn="b"/>
                      <a:r>
                        <a:rPr lang="fa-IR" sz="1400" b="1" u="none" strike="noStrike">
                          <a:solidFill>
                            <a:schemeClr val="tx1"/>
                          </a:solidFill>
                          <a:effectLst/>
                          <a:latin typeface="Yekan Bakh" panose="00000500000000000000" pitchFamily="50" charset="-78"/>
                          <a:cs typeface="Yekan Bakh" panose="00000500000000000000" pitchFamily="50" charset="-78"/>
                        </a:rPr>
                        <a:t>درآمد عرضه و پذیرش</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18,106</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8,961</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37,314</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49,267</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65,096</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41,523</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0131191"/>
                  </a:ext>
                </a:extLst>
              </a:tr>
              <a:tr h="492648">
                <a:tc>
                  <a:txBody>
                    <a:bodyPr/>
                    <a:lstStyle/>
                    <a:p>
                      <a:pPr algn="ctr" rtl="1" fontAlgn="b"/>
                      <a:r>
                        <a:rPr lang="fa-IR" sz="1400" b="1" u="none" strike="noStrike" dirty="0">
                          <a:solidFill>
                            <a:schemeClr val="tx1"/>
                          </a:solidFill>
                          <a:effectLst/>
                          <a:latin typeface="Yekan Bakh" panose="00000500000000000000" pitchFamily="50" charset="-78"/>
                          <a:cs typeface="Yekan Bakh" panose="00000500000000000000" pitchFamily="50" charset="-78"/>
                        </a:rPr>
                        <a:t>درآمد از بانکداری اختصاصی</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205,753</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102,070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21,807</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a:solidFill>
                            <a:schemeClr val="tx1"/>
                          </a:solidFill>
                          <a:effectLst/>
                          <a:latin typeface="Yekan Bakh" panose="00000500000000000000" pitchFamily="50" charset="-78"/>
                          <a:cs typeface="Yekan Bakh" panose="00000500000000000000" pitchFamily="50" charset="-78"/>
                        </a:rPr>
                        <a:t>0</a:t>
                      </a:r>
                      <a:endParaRPr lang="fa-IR" sz="1400" b="1" u="none" strike="noStrike" kern="120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0</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3601896"/>
                  </a:ext>
                </a:extLst>
              </a:tr>
              <a:tr h="470551">
                <a:tc>
                  <a:txBody>
                    <a:bodyPr/>
                    <a:lstStyle/>
                    <a:p>
                      <a:pPr algn="ctr" rtl="1" fontAlgn="b"/>
                      <a:r>
                        <a:rPr lang="fa-IR" sz="1400" b="1" u="none" strike="noStrike">
                          <a:solidFill>
                            <a:schemeClr val="tx1"/>
                          </a:solidFill>
                          <a:effectLst/>
                          <a:latin typeface="Yekan Bakh" panose="00000500000000000000" pitchFamily="50" charset="-78"/>
                          <a:cs typeface="Yekan Bakh" panose="00000500000000000000" pitchFamily="50" charset="-78"/>
                        </a:rPr>
                        <a:t>درآمد سبدگردانی</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0</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a:solidFill>
                            <a:schemeClr val="tx1"/>
                          </a:solidFill>
                          <a:effectLst/>
                          <a:latin typeface="Yekan Bakh" panose="00000500000000000000" pitchFamily="50" charset="-78"/>
                          <a:cs typeface="Yekan Bakh" panose="00000500000000000000" pitchFamily="50" charset="-78"/>
                        </a:rPr>
                        <a:t>0</a:t>
                      </a:r>
                      <a:endParaRPr lang="fa-IR" sz="1400" b="1" u="none" strike="noStrike" kern="120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349</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8302623"/>
                  </a:ext>
                </a:extLst>
              </a:tr>
              <a:tr h="470551">
                <a:tc>
                  <a:txBody>
                    <a:bodyPr/>
                    <a:lstStyle/>
                    <a:p>
                      <a:pPr algn="ctr" rtl="1" fontAlgn="b"/>
                      <a:r>
                        <a:rPr lang="fa-IR" sz="1400" b="1" u="none" strike="noStrike">
                          <a:solidFill>
                            <a:schemeClr val="tx1"/>
                          </a:solidFill>
                          <a:effectLst/>
                          <a:latin typeface="Yekan Bakh" panose="00000500000000000000" pitchFamily="50" charset="-78"/>
                          <a:cs typeface="Yekan Bakh" panose="00000500000000000000" pitchFamily="50" charset="-78"/>
                        </a:rPr>
                        <a:t>درآمد فروش دارایی</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190,471</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0</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a:solidFill>
                            <a:schemeClr val="tx1"/>
                          </a:solidFill>
                          <a:effectLst/>
                          <a:latin typeface="Yekan Bakh" panose="00000500000000000000" pitchFamily="50" charset="-78"/>
                          <a:cs typeface="Yekan Bakh" panose="00000500000000000000" pitchFamily="50" charset="-78"/>
                        </a:rPr>
                        <a:t>0</a:t>
                      </a:r>
                      <a:endParaRPr lang="fa-IR" sz="1400" b="1" u="none" strike="noStrike" kern="120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0</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775656"/>
                  </a:ext>
                </a:extLst>
              </a:tr>
              <a:tr h="492648">
                <a:tc>
                  <a:txBody>
                    <a:bodyPr/>
                    <a:lstStyle/>
                    <a:p>
                      <a:pPr algn="ctr" rtl="1" fontAlgn="b"/>
                      <a:r>
                        <a:rPr lang="fa-IR" sz="1400" b="1" u="none" strike="noStrike">
                          <a:solidFill>
                            <a:schemeClr val="tx1"/>
                          </a:solidFill>
                          <a:effectLst/>
                          <a:latin typeface="Yekan Bakh" panose="00000500000000000000" pitchFamily="50" charset="-78"/>
                          <a:cs typeface="Yekan Bakh" panose="00000500000000000000" pitchFamily="50" charset="-78"/>
                        </a:rPr>
                        <a:t>جمع کل</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4,406,895</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7,827,337</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a:solidFill>
                            <a:schemeClr val="tx1"/>
                          </a:solidFill>
                          <a:effectLst/>
                          <a:latin typeface="Yekan Bakh" panose="00000500000000000000" pitchFamily="50" charset="-78"/>
                          <a:cs typeface="Yekan Bakh" panose="00000500000000000000" pitchFamily="50" charset="-78"/>
                        </a:rPr>
                        <a:t>13,322,715</a:t>
                      </a:r>
                      <a:endParaRPr lang="fa-IR" sz="14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dirty="0">
                          <a:solidFill>
                            <a:schemeClr val="tx1"/>
                          </a:solidFill>
                          <a:effectLst/>
                          <a:latin typeface="Yekan Bakh" panose="00000500000000000000" pitchFamily="50" charset="-78"/>
                          <a:cs typeface="Yekan Bakh" panose="00000500000000000000" pitchFamily="50" charset="-78"/>
                        </a:rPr>
                        <a:t>13,749,955</a:t>
                      </a:r>
                      <a:endParaRPr lang="fa-IR" sz="14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a:solidFill>
                            <a:schemeClr val="tx1"/>
                          </a:solidFill>
                          <a:effectLst/>
                          <a:latin typeface="Yekan Bakh" panose="00000500000000000000" pitchFamily="50" charset="-78"/>
                          <a:cs typeface="Yekan Bakh" panose="00000500000000000000" pitchFamily="50" charset="-78"/>
                        </a:rPr>
                        <a:t>18,614,895</a:t>
                      </a:r>
                      <a:endParaRPr lang="fa-IR" sz="1400" b="1" u="none" strike="noStrike" kern="120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400" b="1" u="none" strike="noStrike" kern="1200" dirty="0">
                          <a:solidFill>
                            <a:schemeClr val="tx1"/>
                          </a:solidFill>
                          <a:effectLst/>
                          <a:latin typeface="Yekan Bakh" panose="00000500000000000000" pitchFamily="50" charset="-78"/>
                          <a:cs typeface="Yekan Bakh" panose="00000500000000000000" pitchFamily="50" charset="-78"/>
                        </a:rPr>
                        <a:t>15,474,015</a:t>
                      </a:r>
                      <a:endParaRPr lang="fa-IR" sz="1400" b="1" u="none" strike="noStrike" kern="1200" dirty="0">
                        <a:solidFill>
                          <a:schemeClr val="tx1"/>
                        </a:solidFill>
                        <a:effectLst/>
                        <a:latin typeface="Yekan Bakh" panose="00000500000000000000" pitchFamily="50" charset="-78"/>
                        <a:ea typeface="+mn-ea"/>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6422255"/>
                  </a:ext>
                </a:extLst>
              </a:tr>
            </a:tbl>
          </a:graphicData>
        </a:graphic>
      </p:graphicFrame>
      <p:sp>
        <p:nvSpPr>
          <p:cNvPr id="3" name="Title 1">
            <a:extLst>
              <a:ext uri="{FF2B5EF4-FFF2-40B4-BE49-F238E27FC236}">
                <a16:creationId xmlns:a16="http://schemas.microsoft.com/office/drawing/2014/main" id="{A31982BF-CDBF-4169-9BE4-E22F9A22CD6B}"/>
              </a:ext>
            </a:extLst>
          </p:cNvPr>
          <p:cNvSpPr txBox="1">
            <a:spLocks/>
          </p:cNvSpPr>
          <p:nvPr/>
        </p:nvSpPr>
        <p:spPr>
          <a:xfrm>
            <a:off x="624996" y="160087"/>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درآمدهای عملیاتی تنوین</a:t>
            </a:r>
          </a:p>
        </p:txBody>
      </p:sp>
      <p:sp>
        <p:nvSpPr>
          <p:cNvPr id="4" name="TextBox 3">
            <a:extLst>
              <a:ext uri="{FF2B5EF4-FFF2-40B4-BE49-F238E27FC236}">
                <a16:creationId xmlns:a16="http://schemas.microsoft.com/office/drawing/2014/main" id="{7F2FBB0F-6266-4EAA-8CAE-6D76817FFA7A}"/>
              </a:ext>
            </a:extLst>
          </p:cNvPr>
          <p:cNvSpPr txBox="1"/>
          <p:nvPr/>
        </p:nvSpPr>
        <p:spPr>
          <a:xfrm>
            <a:off x="8119285" y="1920895"/>
            <a:ext cx="3535325" cy="3016210"/>
          </a:xfrm>
          <a:prstGeom prst="rect">
            <a:avLst/>
          </a:prstGeom>
          <a:noFill/>
        </p:spPr>
        <p:txBody>
          <a:bodyPr wrap="square" rtlCol="1">
            <a:spAutoFit/>
          </a:bodyPr>
          <a:lstStyle/>
          <a:p>
            <a:pPr algn="justLow" rtl="1">
              <a:lnSpc>
                <a:spcPct val="150000"/>
              </a:lnSpc>
            </a:pPr>
            <a:r>
              <a:rPr lang="fa-IR" sz="1600" b="1" dirty="0">
                <a:latin typeface="Yekan Bakh" panose="00000500000000000000" pitchFamily="50" charset="-78"/>
                <a:cs typeface="Yekan Bakh" panose="00000500000000000000" pitchFamily="50" charset="-78"/>
              </a:rPr>
              <a:t>باتوجه به درآمدهای تنوین عمده درآمد شرکت از پذیره نویسی، سرمایه گذاری و بازارگردانی بوده است. که در جدول بعد سهم هرکدام از این ردیف فعالیت ها ذکر میشود. در سال 1402 نسبت به 1401 درآمد پذیره نویسی نصف گردیده که باعث کاهش 17 درصدی در مجموع درآمدها شده است.</a:t>
            </a:r>
          </a:p>
        </p:txBody>
      </p:sp>
    </p:spTree>
    <p:extLst>
      <p:ext uri="{BB962C8B-B14F-4D97-AF65-F5344CB8AC3E}">
        <p14:creationId xmlns:p14="http://schemas.microsoft.com/office/powerpoint/2010/main" val="3033736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149E2CE3-6C54-435A-B946-AE926642D646}"/>
              </a:ext>
            </a:extLst>
          </p:cNvPr>
          <p:cNvGraphicFramePr>
            <a:graphicFrameLocks/>
          </p:cNvGraphicFramePr>
          <p:nvPr>
            <p:extLst>
              <p:ext uri="{D42A27DB-BD31-4B8C-83A1-F6EECF244321}">
                <p14:modId xmlns:p14="http://schemas.microsoft.com/office/powerpoint/2010/main" val="2786014250"/>
              </p:ext>
            </p:extLst>
          </p:nvPr>
        </p:nvGraphicFramePr>
        <p:xfrm>
          <a:off x="2256588" y="2791652"/>
          <a:ext cx="7678824" cy="2399980"/>
        </p:xfrm>
        <a:graphic>
          <a:graphicData uri="http://schemas.openxmlformats.org/drawingml/2006/table">
            <a:tbl>
              <a:tblPr rtl="1">
                <a:tableStyleId>{638B1855-1B75-4FBE-930C-398BA8C253C6}</a:tableStyleId>
              </a:tblPr>
              <a:tblGrid>
                <a:gridCol w="2359062">
                  <a:extLst>
                    <a:ext uri="{9D8B030D-6E8A-4147-A177-3AD203B41FA5}">
                      <a16:colId xmlns:a16="http://schemas.microsoft.com/office/drawing/2014/main" val="1783791116"/>
                    </a:ext>
                  </a:extLst>
                </a:gridCol>
                <a:gridCol w="854962">
                  <a:extLst>
                    <a:ext uri="{9D8B030D-6E8A-4147-A177-3AD203B41FA5}">
                      <a16:colId xmlns:a16="http://schemas.microsoft.com/office/drawing/2014/main" val="3387667436"/>
                    </a:ext>
                  </a:extLst>
                </a:gridCol>
                <a:gridCol w="854962">
                  <a:extLst>
                    <a:ext uri="{9D8B030D-6E8A-4147-A177-3AD203B41FA5}">
                      <a16:colId xmlns:a16="http://schemas.microsoft.com/office/drawing/2014/main" val="1403780977"/>
                    </a:ext>
                  </a:extLst>
                </a:gridCol>
                <a:gridCol w="918292">
                  <a:extLst>
                    <a:ext uri="{9D8B030D-6E8A-4147-A177-3AD203B41FA5}">
                      <a16:colId xmlns:a16="http://schemas.microsoft.com/office/drawing/2014/main" val="4129464737"/>
                    </a:ext>
                  </a:extLst>
                </a:gridCol>
                <a:gridCol w="918292">
                  <a:extLst>
                    <a:ext uri="{9D8B030D-6E8A-4147-A177-3AD203B41FA5}">
                      <a16:colId xmlns:a16="http://schemas.microsoft.com/office/drawing/2014/main" val="3779781870"/>
                    </a:ext>
                  </a:extLst>
                </a:gridCol>
                <a:gridCol w="918292">
                  <a:extLst>
                    <a:ext uri="{9D8B030D-6E8A-4147-A177-3AD203B41FA5}">
                      <a16:colId xmlns:a16="http://schemas.microsoft.com/office/drawing/2014/main" val="2683392451"/>
                    </a:ext>
                  </a:extLst>
                </a:gridCol>
                <a:gridCol w="854962">
                  <a:extLst>
                    <a:ext uri="{9D8B030D-6E8A-4147-A177-3AD203B41FA5}">
                      <a16:colId xmlns:a16="http://schemas.microsoft.com/office/drawing/2014/main" val="3385251479"/>
                    </a:ext>
                  </a:extLst>
                </a:gridCol>
              </a:tblGrid>
              <a:tr h="479996">
                <a:tc>
                  <a:txBody>
                    <a:bodyPr/>
                    <a:lstStyle/>
                    <a:p>
                      <a:pPr algn="ctr" rtl="1" fontAlgn="ctr"/>
                      <a:r>
                        <a:rPr lang="fa-IR" sz="1200" b="1" u="none" strike="noStrike" dirty="0">
                          <a:solidFill>
                            <a:schemeClr val="bg1"/>
                          </a:solidFill>
                          <a:effectLst/>
                          <a:latin typeface="Yekan Bakh" panose="00000500000000000000" pitchFamily="50" charset="-78"/>
                          <a:cs typeface="Yekan Bakh" panose="00000500000000000000" pitchFamily="50" charset="-78"/>
                        </a:rPr>
                        <a:t>شرح</a:t>
                      </a:r>
                      <a:endParaRPr lang="fa-IR" sz="12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a:solidFill>
                            <a:schemeClr val="bg1"/>
                          </a:solidFill>
                          <a:effectLst/>
                          <a:latin typeface="Yekan Bakh" panose="00000500000000000000" pitchFamily="50" charset="-78"/>
                          <a:cs typeface="Yekan Bakh" panose="00000500000000000000" pitchFamily="50" charset="-78"/>
                        </a:rPr>
                        <a:t>1397</a:t>
                      </a:r>
                      <a:endParaRPr lang="fa-IR" sz="18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dirty="0">
                          <a:solidFill>
                            <a:schemeClr val="bg1"/>
                          </a:solidFill>
                          <a:effectLst/>
                          <a:latin typeface="Yekan Bakh" panose="00000500000000000000" pitchFamily="50" charset="-78"/>
                          <a:cs typeface="Yekan Bakh" panose="00000500000000000000" pitchFamily="50" charset="-78"/>
                        </a:rPr>
                        <a:t>1398</a:t>
                      </a:r>
                      <a:endParaRPr lang="fa-IR" sz="18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a:solidFill>
                            <a:schemeClr val="bg1"/>
                          </a:solidFill>
                          <a:effectLst/>
                          <a:latin typeface="Yekan Bakh" panose="00000500000000000000" pitchFamily="50" charset="-78"/>
                          <a:cs typeface="Yekan Bakh" panose="00000500000000000000" pitchFamily="50" charset="-78"/>
                        </a:rPr>
                        <a:t>1399</a:t>
                      </a:r>
                      <a:endParaRPr lang="fa-IR" sz="18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a:solidFill>
                            <a:schemeClr val="bg1"/>
                          </a:solidFill>
                          <a:effectLst/>
                          <a:latin typeface="Yekan Bakh" panose="00000500000000000000" pitchFamily="50" charset="-78"/>
                          <a:cs typeface="Yekan Bakh" panose="00000500000000000000" pitchFamily="50" charset="-78"/>
                        </a:rPr>
                        <a:t>1400</a:t>
                      </a:r>
                      <a:endParaRPr lang="fa-IR" sz="18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a:solidFill>
                            <a:schemeClr val="bg1"/>
                          </a:solidFill>
                          <a:effectLst/>
                          <a:latin typeface="Yekan Bakh" panose="00000500000000000000" pitchFamily="50" charset="-78"/>
                          <a:cs typeface="Yekan Bakh" panose="00000500000000000000" pitchFamily="50" charset="-78"/>
                        </a:rPr>
                        <a:t>1401</a:t>
                      </a:r>
                      <a:endParaRPr lang="fa-IR" sz="1800" b="1" i="0" u="none" strike="noStrike">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tc>
                  <a:txBody>
                    <a:bodyPr/>
                    <a:lstStyle/>
                    <a:p>
                      <a:pPr algn="ctr" rtl="0" fontAlgn="b"/>
                      <a:r>
                        <a:rPr lang="fa-IR" sz="1800" b="1" u="none" strike="noStrike" dirty="0">
                          <a:solidFill>
                            <a:schemeClr val="bg1"/>
                          </a:solidFill>
                          <a:effectLst/>
                          <a:latin typeface="Yekan Bakh" panose="00000500000000000000" pitchFamily="50" charset="-78"/>
                          <a:cs typeface="Yekan Bakh" panose="00000500000000000000" pitchFamily="50" charset="-78"/>
                        </a:rPr>
                        <a:t>1402</a:t>
                      </a:r>
                      <a:endParaRPr lang="fa-IR" sz="1800" b="1" i="0" u="none" strike="noStrike" dirty="0">
                        <a:solidFill>
                          <a:schemeClr val="bg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1393D"/>
                    </a:solidFill>
                  </a:tcPr>
                </a:tc>
                <a:extLst>
                  <a:ext uri="{0D108BD9-81ED-4DB2-BD59-A6C34878D82A}">
                    <a16:rowId xmlns:a16="http://schemas.microsoft.com/office/drawing/2014/main" val="3749568176"/>
                  </a:ext>
                </a:extLst>
              </a:tr>
              <a:tr h="479996">
                <a:tc>
                  <a:txBody>
                    <a:bodyPr/>
                    <a:lstStyle/>
                    <a:p>
                      <a:pPr algn="ctr" rtl="1" fontAlgn="b"/>
                      <a:r>
                        <a:rPr lang="fa-IR" sz="1800" b="1" u="none" strike="noStrike" dirty="0">
                          <a:solidFill>
                            <a:schemeClr val="tx1"/>
                          </a:solidFill>
                          <a:effectLst/>
                          <a:latin typeface="Yekan Bakh" panose="00000500000000000000" pitchFamily="50" charset="-78"/>
                          <a:cs typeface="Yekan Bakh" panose="00000500000000000000" pitchFamily="50" charset="-78"/>
                        </a:rPr>
                        <a:t>درآمد پذیره نویسی</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7%</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23%</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9%</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19%</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36%</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20%</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6528686"/>
                  </a:ext>
                </a:extLst>
              </a:tr>
              <a:tr h="479996">
                <a:tc>
                  <a:txBody>
                    <a:bodyPr/>
                    <a:lstStyle/>
                    <a:p>
                      <a:pPr algn="ctr" rtl="1" fontAlgn="b"/>
                      <a:r>
                        <a:rPr lang="fa-IR" sz="1800" b="1" u="none" strike="noStrike" dirty="0">
                          <a:solidFill>
                            <a:schemeClr val="tx1"/>
                          </a:solidFill>
                          <a:effectLst/>
                          <a:latin typeface="Yekan Bakh" panose="00000500000000000000" pitchFamily="50" charset="-78"/>
                          <a:cs typeface="Yekan Bakh" panose="00000500000000000000" pitchFamily="50" charset="-78"/>
                        </a:rPr>
                        <a:t>درآمد بازارگردانی</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20%</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14%</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10%</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12%</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8%</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12%</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59006274"/>
                  </a:ext>
                </a:extLst>
              </a:tr>
              <a:tr h="479996">
                <a:tc>
                  <a:txBody>
                    <a:bodyPr/>
                    <a:lstStyle/>
                    <a:p>
                      <a:pPr algn="ctr" rtl="1" fontAlgn="b"/>
                      <a:r>
                        <a:rPr lang="fa-IR" sz="1800" b="1" u="none" strike="noStrike">
                          <a:solidFill>
                            <a:schemeClr val="tx1"/>
                          </a:solidFill>
                          <a:effectLst/>
                          <a:latin typeface="Yekan Bakh" panose="00000500000000000000" pitchFamily="50" charset="-78"/>
                          <a:cs typeface="Yekan Bakh" panose="00000500000000000000" pitchFamily="50" charset="-78"/>
                        </a:rPr>
                        <a:t>درآمد از سرمایه گذاری</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68%</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62%</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79%</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68%</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55%</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69%</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7068990"/>
                  </a:ext>
                </a:extLst>
              </a:tr>
              <a:tr h="479996">
                <a:tc>
                  <a:txBody>
                    <a:bodyPr/>
                    <a:lstStyle/>
                    <a:p>
                      <a:pPr algn="ctr" rtl="0" fontAlgn="b"/>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95%</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99%</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98%</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a:solidFill>
                            <a:schemeClr val="tx1"/>
                          </a:solidFill>
                          <a:effectLst/>
                          <a:latin typeface="Yekan Bakh" panose="00000500000000000000" pitchFamily="50" charset="-78"/>
                          <a:cs typeface="Yekan Bakh" panose="00000500000000000000" pitchFamily="50" charset="-78"/>
                        </a:rPr>
                        <a:t>100%</a:t>
                      </a:r>
                      <a:endParaRPr lang="fa-IR" sz="1800" b="1" i="0" u="none" strike="noStrike">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100%</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fa-IR" sz="1800" b="1" u="none" strike="noStrike" dirty="0">
                          <a:solidFill>
                            <a:schemeClr val="tx1"/>
                          </a:solidFill>
                          <a:effectLst/>
                          <a:latin typeface="Yekan Bakh" panose="00000500000000000000" pitchFamily="50" charset="-78"/>
                          <a:cs typeface="Yekan Bakh" panose="00000500000000000000" pitchFamily="50" charset="-78"/>
                        </a:rPr>
                        <a:t>100%</a:t>
                      </a:r>
                      <a:endParaRPr lang="fa-IR" sz="1800" b="1" i="0" u="none" strike="noStrike" dirty="0">
                        <a:solidFill>
                          <a:schemeClr val="tx1"/>
                        </a:solidFill>
                        <a:effectLst/>
                        <a:latin typeface="Yekan Bakh" panose="00000500000000000000" pitchFamily="50" charset="-78"/>
                        <a:cs typeface="Yekan Bakh" panose="00000500000000000000" pitchFamily="50" charset="-78"/>
                      </a:endParaRPr>
                    </a:p>
                  </a:txBody>
                  <a:tcPr marL="4763" marR="4763" marT="476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215654"/>
                  </a:ext>
                </a:extLst>
              </a:tr>
            </a:tbl>
          </a:graphicData>
        </a:graphic>
      </p:graphicFrame>
      <p:sp>
        <p:nvSpPr>
          <p:cNvPr id="3" name="Title 1">
            <a:extLst>
              <a:ext uri="{FF2B5EF4-FFF2-40B4-BE49-F238E27FC236}">
                <a16:creationId xmlns:a16="http://schemas.microsoft.com/office/drawing/2014/main" id="{02C28C28-8493-4FB4-A562-97BB1A461475}"/>
              </a:ext>
            </a:extLst>
          </p:cNvPr>
          <p:cNvSpPr txBox="1">
            <a:spLocks/>
          </p:cNvSpPr>
          <p:nvPr/>
        </p:nvSpPr>
        <p:spPr>
          <a:xfrm>
            <a:off x="624996" y="160087"/>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درآمدهای عملیاتی تنوین</a:t>
            </a:r>
          </a:p>
        </p:txBody>
      </p:sp>
      <p:sp>
        <p:nvSpPr>
          <p:cNvPr id="4" name="TextBox 3">
            <a:extLst>
              <a:ext uri="{FF2B5EF4-FFF2-40B4-BE49-F238E27FC236}">
                <a16:creationId xmlns:a16="http://schemas.microsoft.com/office/drawing/2014/main" id="{A84E8807-D3B7-4238-B4F3-88C5AC585062}"/>
              </a:ext>
            </a:extLst>
          </p:cNvPr>
          <p:cNvSpPr txBox="1"/>
          <p:nvPr/>
        </p:nvSpPr>
        <p:spPr>
          <a:xfrm>
            <a:off x="980142" y="1493389"/>
            <a:ext cx="10486226" cy="800219"/>
          </a:xfrm>
          <a:prstGeom prst="rect">
            <a:avLst/>
          </a:prstGeom>
          <a:noFill/>
        </p:spPr>
        <p:txBody>
          <a:bodyPr wrap="square" rtlCol="1">
            <a:spAutoFit/>
          </a:bodyPr>
          <a:lstStyle/>
          <a:p>
            <a:pPr algn="justLow" rtl="1">
              <a:lnSpc>
                <a:spcPct val="150000"/>
              </a:lnSpc>
            </a:pPr>
            <a:r>
              <a:rPr lang="fa-IR" sz="1600" b="1" dirty="0">
                <a:latin typeface="Yekan Bakh" panose="00000500000000000000" pitchFamily="50" charset="-78"/>
                <a:cs typeface="Yekan Bakh" panose="00000500000000000000" pitchFamily="50" charset="-78"/>
              </a:rPr>
              <a:t>این جدول نشان میدهد که درآمدهای اصلی شرکت تنوین از سه بخش حاصل میشود و بیشتر از 50 درصد آن ناشی از سرمایه گذاری های مختلف است. به احتمال بسیار زیاد برای سایر شرکت های نیز به همین صورت باشد.</a:t>
            </a:r>
          </a:p>
        </p:txBody>
      </p:sp>
    </p:spTree>
    <p:extLst>
      <p:ext uri="{BB962C8B-B14F-4D97-AF65-F5344CB8AC3E}">
        <p14:creationId xmlns:p14="http://schemas.microsoft.com/office/powerpoint/2010/main" val="407301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C28C28-8493-4FB4-A562-97BB1A461475}"/>
              </a:ext>
            </a:extLst>
          </p:cNvPr>
          <p:cNvSpPr txBox="1">
            <a:spLocks/>
          </p:cNvSpPr>
          <p:nvPr/>
        </p:nvSpPr>
        <p:spPr>
          <a:xfrm>
            <a:off x="624996" y="160087"/>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درآمدهای عملیاتی تنوین</a:t>
            </a:r>
          </a:p>
        </p:txBody>
      </p:sp>
      <p:sp>
        <p:nvSpPr>
          <p:cNvPr id="4" name="Content Placeholder 2">
            <a:extLst>
              <a:ext uri="{FF2B5EF4-FFF2-40B4-BE49-F238E27FC236}">
                <a16:creationId xmlns:a16="http://schemas.microsoft.com/office/drawing/2014/main" id="{5A904F57-619C-449B-9833-C9CDA3FFEC85}"/>
              </a:ext>
            </a:extLst>
          </p:cNvPr>
          <p:cNvSpPr txBox="1">
            <a:spLocks/>
          </p:cNvSpPr>
          <p:nvPr/>
        </p:nvSpPr>
        <p:spPr>
          <a:xfrm>
            <a:off x="581191" y="1337037"/>
            <a:ext cx="11029615" cy="12982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latin typeface="Yekan Bakh" panose="00000500000000000000" pitchFamily="50" charset="-78"/>
                <a:cs typeface="Yekan Bakh" panose="00000500000000000000" pitchFamily="50" charset="-78"/>
              </a:rPr>
              <a:t>در سال 1402 طبق گزارش درآمدهای عملیاتی شرکت از ناخیه درآمد پذیره نویسی کاهش یافته است که باعث کاهش 17 درصدی مجموع درآمد 1402 نسبت به 1401 شده است. علت این امر در تسویه پذیره نویسی های درصد پایین با توجه به نرخ بهره بالاتر بوده است.</a:t>
            </a:r>
          </a:p>
        </p:txBody>
      </p:sp>
      <p:graphicFrame>
        <p:nvGraphicFramePr>
          <p:cNvPr id="6" name="Chart 5">
            <a:extLst>
              <a:ext uri="{FF2B5EF4-FFF2-40B4-BE49-F238E27FC236}">
                <a16:creationId xmlns:a16="http://schemas.microsoft.com/office/drawing/2014/main" id="{0950AD65-A0A0-46A0-9B32-A4F5B384CD34}"/>
              </a:ext>
            </a:extLst>
          </p:cNvPr>
          <p:cNvGraphicFramePr>
            <a:graphicFrameLocks/>
          </p:cNvGraphicFramePr>
          <p:nvPr>
            <p:extLst>
              <p:ext uri="{D42A27DB-BD31-4B8C-83A1-F6EECF244321}">
                <p14:modId xmlns:p14="http://schemas.microsoft.com/office/powerpoint/2010/main" val="2268308333"/>
              </p:ext>
            </p:extLst>
          </p:nvPr>
        </p:nvGraphicFramePr>
        <p:xfrm>
          <a:off x="6095999" y="2900474"/>
          <a:ext cx="5514807" cy="2816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E74DA9A-D589-4EE7-81BA-378911D5CB79}"/>
              </a:ext>
            </a:extLst>
          </p:cNvPr>
          <p:cNvGraphicFramePr>
            <a:graphicFrameLocks/>
          </p:cNvGraphicFramePr>
          <p:nvPr>
            <p:extLst>
              <p:ext uri="{D42A27DB-BD31-4B8C-83A1-F6EECF244321}">
                <p14:modId xmlns:p14="http://schemas.microsoft.com/office/powerpoint/2010/main" val="2818866621"/>
              </p:ext>
            </p:extLst>
          </p:nvPr>
        </p:nvGraphicFramePr>
        <p:xfrm>
          <a:off x="581192" y="3002463"/>
          <a:ext cx="5234705" cy="271415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22745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353493C-F9ED-4D7A-B477-BF544572C155}"/>
              </a:ext>
            </a:extLst>
          </p:cNvPr>
          <p:cNvGraphicFramePr>
            <a:graphicFrameLocks/>
          </p:cNvGraphicFramePr>
          <p:nvPr>
            <p:extLst>
              <p:ext uri="{D42A27DB-BD31-4B8C-83A1-F6EECF244321}">
                <p14:modId xmlns:p14="http://schemas.microsoft.com/office/powerpoint/2010/main" val="222183657"/>
              </p:ext>
            </p:extLst>
          </p:nvPr>
        </p:nvGraphicFramePr>
        <p:xfrm>
          <a:off x="502025" y="1667849"/>
          <a:ext cx="8300198" cy="394983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F19220D-08E2-47BA-A3BB-67B8B80829A6}"/>
              </a:ext>
            </a:extLst>
          </p:cNvPr>
          <p:cNvSpPr txBox="1"/>
          <p:nvPr/>
        </p:nvSpPr>
        <p:spPr>
          <a:xfrm>
            <a:off x="5648939" y="632076"/>
            <a:ext cx="6094826" cy="646331"/>
          </a:xfrm>
          <a:prstGeom prst="rect">
            <a:avLst/>
          </a:prstGeom>
          <a:noFill/>
        </p:spPr>
        <p:txBody>
          <a:bodyPr wrap="square">
            <a:spAutoFit/>
          </a:bodyPr>
          <a:lstStyle/>
          <a:p>
            <a:pPr algn="r" rtl="1">
              <a:defRPr sz="1920" b="0" i="0" u="none" strike="noStrike" kern="1200" spc="0" baseline="0">
                <a:solidFill>
                  <a:prstClr val="black"/>
                </a:solidFill>
                <a:latin typeface="+mn-lt"/>
                <a:ea typeface="+mn-ea"/>
                <a:cs typeface="B Mitra" panose="00000400000000000000" pitchFamily="2" charset="-78"/>
              </a:defRPr>
            </a:pPr>
            <a:r>
              <a:rPr lang="fa-IR" sz="3600" b="1" dirty="0">
                <a:solidFill>
                  <a:srgbClr val="169B52"/>
                </a:solidFill>
                <a:latin typeface="Yekan Bakh SemiBold" panose="00000700000000000000" pitchFamily="50" charset="-78"/>
                <a:cs typeface="0 Farnaz" panose="00000400000000000000" pitchFamily="2" charset="-78"/>
              </a:rPr>
              <a:t>عملکرد ماهیانه تنوین</a:t>
            </a:r>
            <a:endParaRPr lang="en-US" sz="3600" b="1" dirty="0">
              <a:solidFill>
                <a:srgbClr val="169B52"/>
              </a:solidFill>
              <a:latin typeface="Yekan Bakh SemiBold" panose="00000700000000000000" pitchFamily="50" charset="-78"/>
              <a:cs typeface="0 Farnaz" panose="00000400000000000000" pitchFamily="2" charset="-78"/>
            </a:endParaRPr>
          </a:p>
        </p:txBody>
      </p:sp>
      <p:sp>
        <p:nvSpPr>
          <p:cNvPr id="2" name="TextBox 1">
            <a:extLst>
              <a:ext uri="{FF2B5EF4-FFF2-40B4-BE49-F238E27FC236}">
                <a16:creationId xmlns:a16="http://schemas.microsoft.com/office/drawing/2014/main" id="{A114ABC7-21A4-4AEC-81E3-DD90F0D6E83E}"/>
              </a:ext>
            </a:extLst>
          </p:cNvPr>
          <p:cNvSpPr txBox="1"/>
          <p:nvPr/>
        </p:nvSpPr>
        <p:spPr>
          <a:xfrm>
            <a:off x="8970682" y="2134662"/>
            <a:ext cx="2719293" cy="3016210"/>
          </a:xfrm>
          <a:prstGeom prst="rect">
            <a:avLst/>
          </a:prstGeom>
          <a:noFill/>
        </p:spPr>
        <p:txBody>
          <a:bodyPr wrap="square" rtlCol="1">
            <a:spAutoFit/>
          </a:bodyPr>
          <a:lstStyle/>
          <a:p>
            <a:pPr algn="justLow" rtl="1">
              <a:lnSpc>
                <a:spcPct val="150000"/>
              </a:lnSpc>
            </a:pPr>
            <a:r>
              <a:rPr lang="fa-IR" sz="1600" b="1" dirty="0">
                <a:latin typeface="Yekan Bakh" panose="00000500000000000000" pitchFamily="50" charset="-78"/>
                <a:cs typeface="Yekan Bakh" panose="00000500000000000000" pitchFamily="50" charset="-78"/>
              </a:rPr>
              <a:t>در نمودار روبرو عملکرد ماهیانه سه سال اخیر تنوین نشان داده شده است در حال حاضر تنوین عملکرد مشابهی با 1402 به ثبت رسانده که اگر به همین صورت پیش برود بعید است بتواند رشد خاصی را نسبت به 1402 داشته باشد.</a:t>
            </a:r>
          </a:p>
        </p:txBody>
      </p:sp>
    </p:spTree>
    <p:extLst>
      <p:ext uri="{BB962C8B-B14F-4D97-AF65-F5344CB8AC3E}">
        <p14:creationId xmlns:p14="http://schemas.microsoft.com/office/powerpoint/2010/main" val="1053250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3E88A-4833-48CE-9F83-01A9A79147FC}"/>
              </a:ext>
            </a:extLst>
          </p:cNvPr>
          <p:cNvSpPr>
            <a:spLocks noGrp="1"/>
          </p:cNvSpPr>
          <p:nvPr>
            <p:ph type="title"/>
          </p:nvPr>
        </p:nvSpPr>
        <p:spPr/>
        <p:txBody>
          <a:bodyPr/>
          <a:lstStyle/>
          <a:p>
            <a:pPr algn="r" rtl="1"/>
            <a:r>
              <a:rPr lang="en-US" sz="3600" b="1" dirty="0">
                <a:solidFill>
                  <a:srgbClr val="169B52"/>
                </a:solidFill>
                <a:latin typeface="Yekan Bakh SemiBold" panose="00000700000000000000" pitchFamily="50" charset="-78"/>
                <a:ea typeface="+mn-ea"/>
                <a:cs typeface="0 Farnaz" panose="00000400000000000000" pitchFamily="2" charset="-78"/>
              </a:rPr>
              <a:t>P/E</a:t>
            </a:r>
            <a:r>
              <a:rPr lang="fa-IR" sz="3600" b="1" dirty="0">
                <a:solidFill>
                  <a:srgbClr val="169B52"/>
                </a:solidFill>
                <a:latin typeface="Yekan Bakh SemiBold" panose="00000700000000000000" pitchFamily="50" charset="-78"/>
                <a:ea typeface="+mn-ea"/>
                <a:cs typeface="0 Farnaz" panose="00000400000000000000" pitchFamily="2" charset="-78"/>
              </a:rPr>
              <a:t> سهم</a:t>
            </a:r>
          </a:p>
        </p:txBody>
      </p:sp>
      <p:sp>
        <p:nvSpPr>
          <p:cNvPr id="3" name="Content Placeholder 2">
            <a:extLst>
              <a:ext uri="{FF2B5EF4-FFF2-40B4-BE49-F238E27FC236}">
                <a16:creationId xmlns:a16="http://schemas.microsoft.com/office/drawing/2014/main" id="{60454A73-0975-44C1-8916-9D5577431667}"/>
              </a:ext>
            </a:extLst>
          </p:cNvPr>
          <p:cNvSpPr>
            <a:spLocks noGrp="1"/>
          </p:cNvSpPr>
          <p:nvPr>
            <p:ph idx="1"/>
          </p:nvPr>
        </p:nvSpPr>
        <p:spPr>
          <a:xfrm>
            <a:off x="7273365" y="2506662"/>
            <a:ext cx="4080435" cy="4351338"/>
          </a:xfrm>
        </p:spPr>
        <p:txBody>
          <a:bodyPr>
            <a:normAutofit/>
          </a:bodyPr>
          <a:lstStyle/>
          <a:p>
            <a:pPr marL="0" indent="0" algn="justLow" rtl="1">
              <a:lnSpc>
                <a:spcPct val="150000"/>
              </a:lnSpc>
              <a:buNone/>
            </a:pP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سهم در پایان 1402 محدوده 5.9 واحد بوده است که در حال حاضر </a:t>
            </a:r>
            <a:r>
              <a:rPr lang="en-US" sz="1600" b="1" dirty="0">
                <a:latin typeface="Yekan Bakh" panose="00000500000000000000" pitchFamily="2" charset="-78"/>
                <a:cs typeface="Yekan Bakh" panose="00000500000000000000" pitchFamily="2" charset="-78"/>
              </a:rPr>
              <a:t>P/E TTM</a:t>
            </a:r>
            <a:r>
              <a:rPr lang="fa-IR" sz="1600" b="1" dirty="0">
                <a:latin typeface="Yekan Bakh" panose="00000500000000000000" pitchFamily="2" charset="-78"/>
                <a:cs typeface="Yekan Bakh" panose="00000500000000000000" pitchFamily="2" charset="-78"/>
              </a:rPr>
              <a:t> سهم به 3.9 واحد رسیده است. میانگین تاریخی </a:t>
            </a: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سهم تقریبا محدوده 6.4 واحد می باشد و </a:t>
            </a:r>
            <a:r>
              <a:rPr lang="en-US" sz="1600" b="1" dirty="0">
                <a:latin typeface="Yekan Bakh" panose="00000500000000000000" pitchFamily="2" charset="-78"/>
                <a:cs typeface="Yekan Bakh" panose="00000500000000000000" pitchFamily="2" charset="-78"/>
              </a:rPr>
              <a:t>P/E</a:t>
            </a:r>
            <a:r>
              <a:rPr lang="fa-IR" sz="1600" b="1" dirty="0">
                <a:latin typeface="Yekan Bakh" panose="00000500000000000000" pitchFamily="2" charset="-78"/>
                <a:cs typeface="Yekan Bakh" panose="00000500000000000000" pitchFamily="2" charset="-78"/>
              </a:rPr>
              <a:t> گروه 7.3 واحد است. فاصله معنادار بوجود آمده یک پتانسیل رشدی مناسب برای سهم را بوجود آورده است.</a:t>
            </a:r>
          </a:p>
        </p:txBody>
      </p:sp>
      <p:graphicFrame>
        <p:nvGraphicFramePr>
          <p:cNvPr id="5" name="Chart 4">
            <a:extLst>
              <a:ext uri="{FF2B5EF4-FFF2-40B4-BE49-F238E27FC236}">
                <a16:creationId xmlns:a16="http://schemas.microsoft.com/office/drawing/2014/main" id="{4131B006-B045-4A02-82F3-7621F2D06B16}"/>
              </a:ext>
            </a:extLst>
          </p:cNvPr>
          <p:cNvGraphicFramePr>
            <a:graphicFrameLocks/>
          </p:cNvGraphicFramePr>
          <p:nvPr>
            <p:extLst>
              <p:ext uri="{D42A27DB-BD31-4B8C-83A1-F6EECF244321}">
                <p14:modId xmlns:p14="http://schemas.microsoft.com/office/powerpoint/2010/main" val="3230833299"/>
              </p:ext>
            </p:extLst>
          </p:nvPr>
        </p:nvGraphicFramePr>
        <p:xfrm>
          <a:off x="288442" y="1870745"/>
          <a:ext cx="6800255" cy="36131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3603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E996931-6113-462F-8D72-FA5894C33C22}"/>
              </a:ext>
            </a:extLst>
          </p:cNvPr>
          <p:cNvSpPr txBox="1">
            <a:spLocks/>
          </p:cNvSpPr>
          <p:nvPr/>
        </p:nvSpPr>
        <p:spPr>
          <a:xfrm>
            <a:off x="9247099" y="2297438"/>
            <a:ext cx="2412999"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latin typeface="Yekan Bakh" panose="00000500000000000000" pitchFamily="50" charset="-78"/>
                <a:cs typeface="Yekan Bakh" panose="00000500000000000000" pitchFamily="50" charset="-78"/>
              </a:rPr>
              <a:t>در ماتریس </a:t>
            </a:r>
            <a:r>
              <a:rPr lang="en-US" sz="1600" b="1" dirty="0">
                <a:latin typeface="Yekan Bakh" panose="00000500000000000000" pitchFamily="50" charset="-78"/>
                <a:cs typeface="Yekan Bakh" panose="00000500000000000000" pitchFamily="50" charset="-78"/>
              </a:rPr>
              <a:t>swot</a:t>
            </a:r>
            <a:r>
              <a:rPr lang="fa-IR" sz="1600" b="1" dirty="0">
                <a:latin typeface="Yekan Bakh" panose="00000500000000000000" pitchFamily="50" charset="-78"/>
                <a:cs typeface="Yekan Bakh" panose="00000500000000000000" pitchFamily="50" charset="-78"/>
              </a:rPr>
              <a:t> با استفاده از نقاط ضعف و قوت شرکت و فرصت ها و تهدیدهایی که برای شرکت و صنعت وجود دارد، شرایط فعلی شرکت ارزیابی میشود.</a:t>
            </a:r>
          </a:p>
        </p:txBody>
      </p:sp>
      <p:graphicFrame>
        <p:nvGraphicFramePr>
          <p:cNvPr id="7" name="Table 4">
            <a:extLst>
              <a:ext uri="{FF2B5EF4-FFF2-40B4-BE49-F238E27FC236}">
                <a16:creationId xmlns:a16="http://schemas.microsoft.com/office/drawing/2014/main" id="{C69AB240-7562-43B9-B254-707259173292}"/>
              </a:ext>
            </a:extLst>
          </p:cNvPr>
          <p:cNvGraphicFramePr>
            <a:graphicFrameLocks noGrp="1"/>
          </p:cNvGraphicFramePr>
          <p:nvPr>
            <p:extLst>
              <p:ext uri="{D42A27DB-BD31-4B8C-83A1-F6EECF244321}">
                <p14:modId xmlns:p14="http://schemas.microsoft.com/office/powerpoint/2010/main" val="2635355636"/>
              </p:ext>
            </p:extLst>
          </p:nvPr>
        </p:nvGraphicFramePr>
        <p:xfrm>
          <a:off x="531902" y="1493746"/>
          <a:ext cx="8516474" cy="4121339"/>
        </p:xfrm>
        <a:graphic>
          <a:graphicData uri="http://schemas.openxmlformats.org/drawingml/2006/table">
            <a:tbl>
              <a:tblPr rtl="1" firstRow="1" bandRow="1">
                <a:tableStyleId>{10A1B5D5-9B99-4C35-A422-299274C87663}</a:tableStyleId>
              </a:tblPr>
              <a:tblGrid>
                <a:gridCol w="4285129">
                  <a:extLst>
                    <a:ext uri="{9D8B030D-6E8A-4147-A177-3AD203B41FA5}">
                      <a16:colId xmlns:a16="http://schemas.microsoft.com/office/drawing/2014/main" val="191313423"/>
                    </a:ext>
                  </a:extLst>
                </a:gridCol>
                <a:gridCol w="4231345">
                  <a:extLst>
                    <a:ext uri="{9D8B030D-6E8A-4147-A177-3AD203B41FA5}">
                      <a16:colId xmlns:a16="http://schemas.microsoft.com/office/drawing/2014/main" val="3072628638"/>
                    </a:ext>
                  </a:extLst>
                </a:gridCol>
              </a:tblGrid>
              <a:tr h="584105">
                <a:tc>
                  <a:txBody>
                    <a:bodyPr/>
                    <a:lstStyle/>
                    <a:p>
                      <a:pPr algn="ctr" rtl="1"/>
                      <a:r>
                        <a:rPr lang="fa-IR" b="1" dirty="0">
                          <a:solidFill>
                            <a:schemeClr val="tx1"/>
                          </a:solidFill>
                          <a:latin typeface="Yekan Bakh" panose="00000500000000000000" pitchFamily="50" charset="-78"/>
                          <a:cs typeface="Yekan Bakh" panose="00000500000000000000" pitchFamily="50" charset="-78"/>
                        </a:rPr>
                        <a:t>نقاط قوت</a:t>
                      </a:r>
                    </a:p>
                  </a:txBody>
                  <a:tcPr anchor="ctr"/>
                </a:tc>
                <a:tc>
                  <a:txBody>
                    <a:bodyPr/>
                    <a:lstStyle/>
                    <a:p>
                      <a:pPr algn="ctr" rtl="1"/>
                      <a:r>
                        <a:rPr lang="fa-IR" b="1" dirty="0">
                          <a:solidFill>
                            <a:schemeClr val="tx1"/>
                          </a:solidFill>
                          <a:latin typeface="Yekan Bakh" panose="00000500000000000000" pitchFamily="50" charset="-78"/>
                          <a:cs typeface="Yekan Bakh" panose="00000500000000000000" pitchFamily="50" charset="-78"/>
                        </a:rPr>
                        <a:t>نقاط ضعف</a:t>
                      </a:r>
                    </a:p>
                  </a:txBody>
                  <a:tcPr anchor="ctr"/>
                </a:tc>
                <a:extLst>
                  <a:ext uri="{0D108BD9-81ED-4DB2-BD59-A6C34878D82A}">
                    <a16:rowId xmlns:a16="http://schemas.microsoft.com/office/drawing/2014/main" val="2845372734"/>
                  </a:ext>
                </a:extLst>
              </a:tr>
              <a:tr h="3537234">
                <a:tc>
                  <a:txBody>
                    <a:bodyPr/>
                    <a:lstStyle/>
                    <a:p>
                      <a:pPr algn="justLow" rtl="1">
                        <a:lnSpc>
                          <a:spcPct val="150000"/>
                        </a:lnSpc>
                      </a:pPr>
                      <a:r>
                        <a:rPr lang="fa-IR" sz="1600" b="1" dirty="0">
                          <a:solidFill>
                            <a:schemeClr val="tx1"/>
                          </a:solidFill>
                          <a:latin typeface="Yekan Bakh" panose="00000500000000000000" pitchFamily="50" charset="-78"/>
                          <a:cs typeface="Yekan Bakh" panose="00000500000000000000" pitchFamily="50" charset="-78"/>
                        </a:rPr>
                        <a:t>- بیشترین سرمایه در بین شرکتهای صنعت</a:t>
                      </a:r>
                    </a:p>
                    <a:p>
                      <a:pPr algn="justLow" rtl="1">
                        <a:lnSpc>
                          <a:spcPct val="150000"/>
                        </a:lnSpc>
                      </a:pPr>
                      <a:r>
                        <a:rPr lang="fa-IR" sz="1600" b="1" dirty="0">
                          <a:solidFill>
                            <a:schemeClr val="tx1"/>
                          </a:solidFill>
                          <a:latin typeface="Yekan Bakh" panose="00000500000000000000" pitchFamily="50" charset="-78"/>
                          <a:cs typeface="Yekan Bakh" panose="00000500000000000000" pitchFamily="50" charset="-78"/>
                        </a:rPr>
                        <a:t>- جایگاه دوم میزان دارایی نسبت به رقبا</a:t>
                      </a:r>
                    </a:p>
                    <a:p>
                      <a:pPr algn="justLow" rtl="1">
                        <a:lnSpc>
                          <a:spcPct val="150000"/>
                        </a:lnSpc>
                      </a:pPr>
                      <a:r>
                        <a:rPr lang="fa-IR" sz="1600" b="1" dirty="0">
                          <a:solidFill>
                            <a:schemeClr val="tx1"/>
                          </a:solidFill>
                          <a:latin typeface="Yekan Bakh" panose="00000500000000000000" pitchFamily="50" charset="-78"/>
                          <a:cs typeface="Yekan Bakh" panose="00000500000000000000" pitchFamily="50" charset="-78"/>
                        </a:rPr>
                        <a:t>- حاشیه سود عملیاتی بالا و بسیار مناسب</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رشد داراییها به صورت سالیانه</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تأسیس صندوق های سرمایه گذاری</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سرمایه انسانی و فکری شرکت</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برگزاری دوره های آموزشی</a:t>
                      </a:r>
                    </a:p>
                    <a:p>
                      <a:pPr marL="285750" indent="-285750" algn="justLow" rtl="1">
                        <a:lnSpc>
                          <a:spcPct val="150000"/>
                        </a:lnSpc>
                        <a:buFontTx/>
                        <a:buChar char="-"/>
                      </a:pPr>
                      <a:r>
                        <a:rPr lang="en-US" sz="1600" b="1" dirty="0">
                          <a:solidFill>
                            <a:schemeClr val="tx1"/>
                          </a:solidFill>
                          <a:latin typeface="Yekan Bakh" panose="00000500000000000000" pitchFamily="50" charset="-78"/>
                          <a:cs typeface="Yekan Bakh" panose="00000500000000000000" pitchFamily="50" charset="-78"/>
                        </a:rPr>
                        <a:t>P/E</a:t>
                      </a:r>
                      <a:r>
                        <a:rPr lang="fa-IR" sz="1600" b="1" dirty="0">
                          <a:solidFill>
                            <a:schemeClr val="tx1"/>
                          </a:solidFill>
                          <a:latin typeface="Yekan Bakh" panose="00000500000000000000" pitchFamily="50" charset="-78"/>
                          <a:cs typeface="Yekan Bakh" panose="00000500000000000000" pitchFamily="50" charset="-78"/>
                        </a:rPr>
                        <a:t> بسیار پایین و جذاب در سهم</a:t>
                      </a:r>
                    </a:p>
                  </a:txBody>
                  <a:tcPr>
                    <a:solidFill>
                      <a:schemeClr val="bg1"/>
                    </a:solidFill>
                  </a:tcPr>
                </a:tc>
                <a:tc>
                  <a:txBody>
                    <a:bodyPr/>
                    <a:lstStyle/>
                    <a:p>
                      <a:pPr algn="justLow" rtl="1">
                        <a:lnSpc>
                          <a:spcPct val="150000"/>
                        </a:lnSpc>
                      </a:pPr>
                      <a:r>
                        <a:rPr lang="fa-IR" sz="1600" b="1" dirty="0">
                          <a:solidFill>
                            <a:schemeClr val="tx1"/>
                          </a:solidFill>
                          <a:latin typeface="Yekan Bakh" panose="00000500000000000000" pitchFamily="50" charset="-78"/>
                          <a:cs typeface="Yekan Bakh" panose="00000500000000000000" pitchFamily="50" charset="-78"/>
                        </a:rPr>
                        <a:t>- نسبت درآمد به سرمایه پایین و عدم استفاده از ظرفیت سرمایه بالای شرکت</a:t>
                      </a:r>
                    </a:p>
                    <a:p>
                      <a:pPr algn="justLow" rtl="1">
                        <a:lnSpc>
                          <a:spcPct val="150000"/>
                        </a:lnSpc>
                      </a:pPr>
                      <a:r>
                        <a:rPr lang="fa-IR" sz="1600" b="1" dirty="0">
                          <a:solidFill>
                            <a:schemeClr val="tx1"/>
                          </a:solidFill>
                          <a:latin typeface="Yekan Bakh" panose="00000500000000000000" pitchFamily="50" charset="-78"/>
                          <a:cs typeface="Yekan Bakh" panose="00000500000000000000" pitchFamily="50" charset="-78"/>
                        </a:rPr>
                        <a:t>- نسبت درآمد به دارایی پایین و عدم استفاده از ظرفیت دارایی شرکت در درآمدزایی</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کاهش درآمد پذیره نویسی در شرایط فعلی</a:t>
                      </a:r>
                    </a:p>
                    <a:p>
                      <a:pPr marL="285750" indent="-285750" algn="justLow" rtl="1">
                        <a:lnSpc>
                          <a:spcPct val="150000"/>
                        </a:lnSpc>
                        <a:buFontTx/>
                        <a:buChar char="-"/>
                      </a:pPr>
                      <a:r>
                        <a:rPr lang="fa-IR" sz="1600" b="1" dirty="0">
                          <a:solidFill>
                            <a:schemeClr val="tx1"/>
                          </a:solidFill>
                          <a:latin typeface="Yekan Bakh" panose="00000500000000000000" pitchFamily="50" charset="-78"/>
                          <a:cs typeface="Yekan Bakh" panose="00000500000000000000" pitchFamily="50" charset="-78"/>
                        </a:rPr>
                        <a:t>عدم استفاده از همه پتانسیل های درآمدزایی برای شرکت مثل سبدگردانی و مشاوره های عرضه و پذیرش</a:t>
                      </a:r>
                    </a:p>
                    <a:p>
                      <a:pPr marL="285750" indent="-285750" algn="justLow" rtl="1">
                        <a:lnSpc>
                          <a:spcPct val="150000"/>
                        </a:lnSpc>
                        <a:buFontTx/>
                        <a:buChar char="-"/>
                      </a:pPr>
                      <a:endParaRPr lang="fa-IR" sz="1600" b="1" dirty="0">
                        <a:solidFill>
                          <a:schemeClr val="tx1"/>
                        </a:solidFill>
                        <a:latin typeface="Yekan Bakh" panose="00000500000000000000" pitchFamily="50" charset="-78"/>
                        <a:cs typeface="Yekan Bakh" panose="00000500000000000000" pitchFamily="50" charset="-78"/>
                      </a:endParaRPr>
                    </a:p>
                  </a:txBody>
                  <a:tcPr>
                    <a:solidFill>
                      <a:schemeClr val="bg1"/>
                    </a:solidFill>
                  </a:tcPr>
                </a:tc>
                <a:extLst>
                  <a:ext uri="{0D108BD9-81ED-4DB2-BD59-A6C34878D82A}">
                    <a16:rowId xmlns:a16="http://schemas.microsoft.com/office/drawing/2014/main" val="1947393080"/>
                  </a:ext>
                </a:extLst>
              </a:tr>
            </a:tbl>
          </a:graphicData>
        </a:graphic>
      </p:graphicFrame>
      <p:sp>
        <p:nvSpPr>
          <p:cNvPr id="9" name="Title 1">
            <a:extLst>
              <a:ext uri="{FF2B5EF4-FFF2-40B4-BE49-F238E27FC236}">
                <a16:creationId xmlns:a16="http://schemas.microsoft.com/office/drawing/2014/main" id="{63C9DA35-93D7-4F3B-91C5-6E98212317BA}"/>
              </a:ext>
            </a:extLst>
          </p:cNvPr>
          <p:cNvSpPr txBox="1">
            <a:spLocks/>
          </p:cNvSpPr>
          <p:nvPr/>
        </p:nvSpPr>
        <p:spPr>
          <a:xfrm>
            <a:off x="1005542"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بررسی </a:t>
            </a:r>
            <a:r>
              <a:rPr lang="en-US" sz="3600" b="1" dirty="0">
                <a:solidFill>
                  <a:srgbClr val="169B52"/>
                </a:solidFill>
                <a:latin typeface="Yekan Bakh SemiBold" panose="00000700000000000000" pitchFamily="50" charset="-78"/>
                <a:ea typeface="+mn-ea"/>
                <a:cs typeface="0 Farnaz" panose="00000400000000000000" pitchFamily="2" charset="-78"/>
              </a:rPr>
              <a:t>SWOT</a:t>
            </a:r>
            <a:r>
              <a:rPr lang="fa-IR" sz="3600" b="1" dirty="0">
                <a:solidFill>
                  <a:srgbClr val="169B52"/>
                </a:solidFill>
                <a:latin typeface="Yekan Bakh SemiBold" panose="00000700000000000000" pitchFamily="50" charset="-78"/>
                <a:ea typeface="+mn-ea"/>
                <a:cs typeface="0 Farnaz" panose="00000400000000000000" pitchFamily="2" charset="-78"/>
              </a:rPr>
              <a:t> برای تنوین</a:t>
            </a:r>
          </a:p>
        </p:txBody>
      </p:sp>
    </p:spTree>
    <p:extLst>
      <p:ext uri="{BB962C8B-B14F-4D97-AF65-F5344CB8AC3E}">
        <p14:creationId xmlns:p14="http://schemas.microsoft.com/office/powerpoint/2010/main" val="198666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C1A887B1-EA45-4C5E-9C00-CB1C97F99158}"/>
              </a:ext>
            </a:extLst>
          </p:cNvPr>
          <p:cNvGraphicFramePr>
            <a:graphicFrameLocks noGrp="1"/>
          </p:cNvGraphicFramePr>
          <p:nvPr>
            <p:extLst>
              <p:ext uri="{D42A27DB-BD31-4B8C-83A1-F6EECF244321}">
                <p14:modId xmlns:p14="http://schemas.microsoft.com/office/powerpoint/2010/main" val="2839273053"/>
              </p:ext>
            </p:extLst>
          </p:nvPr>
        </p:nvGraphicFramePr>
        <p:xfrm>
          <a:off x="1636057" y="1463642"/>
          <a:ext cx="8919886" cy="4438016"/>
        </p:xfrm>
        <a:graphic>
          <a:graphicData uri="http://schemas.openxmlformats.org/drawingml/2006/table">
            <a:tbl>
              <a:tblPr rtl="1" firstRow="1" bandRow="1">
                <a:tableStyleId>{912C8C85-51F0-491E-9774-3900AFEF0FD7}</a:tableStyleId>
              </a:tblPr>
              <a:tblGrid>
                <a:gridCol w="4459943">
                  <a:extLst>
                    <a:ext uri="{9D8B030D-6E8A-4147-A177-3AD203B41FA5}">
                      <a16:colId xmlns:a16="http://schemas.microsoft.com/office/drawing/2014/main" val="37169521"/>
                    </a:ext>
                  </a:extLst>
                </a:gridCol>
                <a:gridCol w="4459943">
                  <a:extLst>
                    <a:ext uri="{9D8B030D-6E8A-4147-A177-3AD203B41FA5}">
                      <a16:colId xmlns:a16="http://schemas.microsoft.com/office/drawing/2014/main" val="2713082854"/>
                    </a:ext>
                  </a:extLst>
                </a:gridCol>
              </a:tblGrid>
              <a:tr h="556405">
                <a:tc>
                  <a:txBody>
                    <a:bodyPr/>
                    <a:lstStyle/>
                    <a:p>
                      <a:pPr marL="0" algn="ctr" defTabSz="914400" rtl="1" eaLnBrk="1" latinLnBrk="0" hangingPunct="1"/>
                      <a:r>
                        <a:rPr lang="fa-IR" sz="1800" b="1" kern="1200" dirty="0">
                          <a:solidFill>
                            <a:schemeClr val="tx1"/>
                          </a:solidFill>
                          <a:latin typeface="Yekan Bakh" panose="00000500000000000000" pitchFamily="50" charset="-78"/>
                          <a:ea typeface="+mn-ea"/>
                          <a:cs typeface="Yekan Bakh" panose="00000500000000000000" pitchFamily="50" charset="-78"/>
                        </a:rPr>
                        <a:t>فرصت ها</a:t>
                      </a:r>
                    </a:p>
                  </a:txBody>
                  <a:tcPr anchor="ctr"/>
                </a:tc>
                <a:tc>
                  <a:txBody>
                    <a:bodyPr/>
                    <a:lstStyle/>
                    <a:p>
                      <a:pPr marL="0" algn="ctr" defTabSz="914400" rtl="1" eaLnBrk="1" latinLnBrk="0" hangingPunct="1"/>
                      <a:r>
                        <a:rPr lang="fa-IR" sz="1800" b="1" kern="1200" dirty="0">
                          <a:solidFill>
                            <a:schemeClr val="tx1"/>
                          </a:solidFill>
                          <a:latin typeface="Yekan Bakh" panose="00000500000000000000" pitchFamily="50" charset="-78"/>
                          <a:ea typeface="+mn-ea"/>
                          <a:cs typeface="Yekan Bakh" panose="00000500000000000000" pitchFamily="50" charset="-78"/>
                        </a:rPr>
                        <a:t>تهدیدها</a:t>
                      </a:r>
                    </a:p>
                  </a:txBody>
                  <a:tcPr anchor="ctr"/>
                </a:tc>
                <a:extLst>
                  <a:ext uri="{0D108BD9-81ED-4DB2-BD59-A6C34878D82A}">
                    <a16:rowId xmlns:a16="http://schemas.microsoft.com/office/drawing/2014/main" val="1612581100"/>
                  </a:ext>
                </a:extLst>
              </a:tr>
              <a:tr h="3881611">
                <a:tc>
                  <a:txBody>
                    <a:bodyPr/>
                    <a:lstStyle/>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عدم ارائه تسهیلات توسط بانکها</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افزایش نیاز شرکتها به تأمین سرمایه</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افزایش تقاضای پذیرش برای بورس</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افزایش نیاز به مشاوره های مالی و سرمایه گذاری در شرکتها</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مشاوره برای تأسیس شرکت سهامی عام، سهامی عام پروژه، صندوق املاك و مستغلات، جسورانه و خصوصی و ...</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مشاوره برای افزایش سرمایه شرکتها</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تأسیس صندوق سرمایه گذاری</a:t>
                      </a:r>
                    </a:p>
                  </a:txBody>
                  <a:tcPr/>
                </a:tc>
                <a:tc>
                  <a:txBody>
                    <a:bodyPr/>
                    <a:lstStyle/>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افزایش نرخ بهره و عدم جذابیت برای شرکتها</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کاهش اعتماد به بورس</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افزایش انتظارات تورمی و عدم استقبال از پذیره نویسی های درصد پایین</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نکول شرکتهای طرف مقابل تأمین سرمایه</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ریسک بازار و تغییر قیمت سهام</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ریسک نوسان نرخ ارز</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شرایط بین الملل</a:t>
                      </a:r>
                    </a:p>
                    <a:p>
                      <a:pPr marL="285750" indent="-285750" algn="justLow" defTabSz="914400" rtl="1" eaLnBrk="1" latinLnBrk="0" hangingPunct="1">
                        <a:lnSpc>
                          <a:spcPct val="150000"/>
                        </a:lnSpc>
                        <a:buFontTx/>
                        <a:buChar char="-"/>
                      </a:pPr>
                      <a:r>
                        <a:rPr lang="fa-IR" sz="1600" b="1" kern="1200" dirty="0">
                          <a:solidFill>
                            <a:schemeClr val="tx1"/>
                          </a:solidFill>
                          <a:latin typeface="Yekan Bakh" panose="00000500000000000000" pitchFamily="50" charset="-78"/>
                          <a:ea typeface="+mn-ea"/>
                          <a:cs typeface="Yekan Bakh" panose="00000500000000000000" pitchFamily="50" charset="-78"/>
                        </a:rPr>
                        <a:t>قیمت گذاری دستوری خدمات</a:t>
                      </a:r>
                    </a:p>
                    <a:p>
                      <a:pPr marL="285750" indent="-285750" algn="justLow" defTabSz="914400" rtl="1" eaLnBrk="1" latinLnBrk="0" hangingPunct="1">
                        <a:lnSpc>
                          <a:spcPct val="150000"/>
                        </a:lnSpc>
                        <a:buFontTx/>
                        <a:buChar char="-"/>
                      </a:pPr>
                      <a:endParaRPr lang="fa-IR" sz="1600" b="1" kern="1200" dirty="0">
                        <a:solidFill>
                          <a:schemeClr val="tx1"/>
                        </a:solidFill>
                        <a:latin typeface="Yekan Bakh" panose="00000500000000000000" pitchFamily="50" charset="-78"/>
                        <a:ea typeface="+mn-ea"/>
                        <a:cs typeface="Yekan Bakh" panose="00000500000000000000" pitchFamily="50" charset="-78"/>
                      </a:endParaRPr>
                    </a:p>
                  </a:txBody>
                  <a:tcPr/>
                </a:tc>
                <a:extLst>
                  <a:ext uri="{0D108BD9-81ED-4DB2-BD59-A6C34878D82A}">
                    <a16:rowId xmlns:a16="http://schemas.microsoft.com/office/drawing/2014/main" val="3874594806"/>
                  </a:ext>
                </a:extLst>
              </a:tr>
            </a:tbl>
          </a:graphicData>
        </a:graphic>
      </p:graphicFrame>
      <p:sp>
        <p:nvSpPr>
          <p:cNvPr id="4" name="Title 1">
            <a:extLst>
              <a:ext uri="{FF2B5EF4-FFF2-40B4-BE49-F238E27FC236}">
                <a16:creationId xmlns:a16="http://schemas.microsoft.com/office/drawing/2014/main" id="{D8996813-1232-4852-9594-9D4E324A7580}"/>
              </a:ext>
            </a:extLst>
          </p:cNvPr>
          <p:cNvSpPr txBox="1">
            <a:spLocks/>
          </p:cNvSpPr>
          <p:nvPr/>
        </p:nvSpPr>
        <p:spPr>
          <a:xfrm>
            <a:off x="1005542" y="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بررسی </a:t>
            </a:r>
            <a:r>
              <a:rPr lang="en-US" sz="3600" b="1" dirty="0">
                <a:solidFill>
                  <a:srgbClr val="169B52"/>
                </a:solidFill>
                <a:latin typeface="Yekan Bakh SemiBold" panose="00000700000000000000" pitchFamily="50" charset="-78"/>
                <a:ea typeface="+mn-ea"/>
                <a:cs typeface="0 Farnaz" panose="00000400000000000000" pitchFamily="2" charset="-78"/>
              </a:rPr>
              <a:t>SWOT</a:t>
            </a:r>
            <a:r>
              <a:rPr lang="fa-IR" sz="3600" b="1" dirty="0">
                <a:solidFill>
                  <a:srgbClr val="169B52"/>
                </a:solidFill>
                <a:latin typeface="Yekan Bakh SemiBold" panose="00000700000000000000" pitchFamily="50" charset="-78"/>
                <a:ea typeface="+mn-ea"/>
                <a:cs typeface="0 Farnaz" panose="00000400000000000000" pitchFamily="2" charset="-78"/>
              </a:rPr>
              <a:t> برای تنوین</a:t>
            </a:r>
          </a:p>
        </p:txBody>
      </p:sp>
    </p:spTree>
    <p:extLst>
      <p:ext uri="{BB962C8B-B14F-4D97-AF65-F5344CB8AC3E}">
        <p14:creationId xmlns:p14="http://schemas.microsoft.com/office/powerpoint/2010/main" val="139198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21E7F9-693D-44A1-A90C-7C835487D1CA}"/>
              </a:ext>
            </a:extLst>
          </p:cNvPr>
          <p:cNvSpPr txBox="1">
            <a:spLocks/>
          </p:cNvSpPr>
          <p:nvPr/>
        </p:nvSpPr>
        <p:spPr>
          <a:xfrm>
            <a:off x="1083236" y="-11299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نکات تحلیلی</a:t>
            </a:r>
          </a:p>
        </p:txBody>
      </p:sp>
      <p:sp>
        <p:nvSpPr>
          <p:cNvPr id="7" name="Content Placeholder 2">
            <a:extLst>
              <a:ext uri="{FF2B5EF4-FFF2-40B4-BE49-F238E27FC236}">
                <a16:creationId xmlns:a16="http://schemas.microsoft.com/office/drawing/2014/main" id="{4E7791C8-F224-4617-93D7-6C824D313E3D}"/>
              </a:ext>
            </a:extLst>
          </p:cNvPr>
          <p:cNvSpPr txBox="1">
            <a:spLocks/>
          </p:cNvSpPr>
          <p:nvPr/>
        </p:nvSpPr>
        <p:spPr>
          <a:xfrm>
            <a:off x="838200" y="1614693"/>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justLow" rtl="1">
              <a:lnSpc>
                <a:spcPct val="150000"/>
              </a:lnSpc>
              <a:buFontTx/>
              <a:buChar char="-"/>
            </a:pPr>
            <a:r>
              <a:rPr lang="fa-IR" sz="1600" b="1" dirty="0">
                <a:latin typeface="Yekan Bakh" panose="00000500000000000000" pitchFamily="2" charset="-78"/>
                <a:cs typeface="Yekan Bakh" panose="00000500000000000000" pitchFamily="2" charset="-78"/>
              </a:rPr>
              <a:t>باتوجه به سرمایه ثبتی و دارایی بسیار عالی سهم باید بتواند با فعال سازی این ظرفیت نسبت درآمد به سرمایه و دارایی خود را بهبود ببخشد.</a:t>
            </a:r>
          </a:p>
          <a:p>
            <a:pPr marL="285750" indent="-285750" algn="justLow" rtl="1">
              <a:lnSpc>
                <a:spcPct val="150000"/>
              </a:lnSpc>
              <a:buFontTx/>
              <a:buChar char="-"/>
            </a:pPr>
            <a:r>
              <a:rPr lang="fa-IR" sz="1600" b="1" dirty="0">
                <a:latin typeface="Yekan Bakh" panose="00000500000000000000" pitchFamily="2" charset="-78"/>
                <a:cs typeface="Yekan Bakh" panose="00000500000000000000" pitchFamily="2" charset="-78"/>
              </a:rPr>
              <a:t>به نظر شرکت به جای ساخت درآمد به هر قیمتی سعی در درست کردن زیرساخت و پایه ریزی برای رسیدن به اهداف بیشتر میباشد که این مورد در صورت های مالی فعلا قابل مشاهده نیست.</a:t>
            </a:r>
          </a:p>
          <a:p>
            <a:pPr algn="justLow" rtl="1">
              <a:lnSpc>
                <a:spcPct val="150000"/>
              </a:lnSpc>
              <a:buFontTx/>
              <a:buChar char="-"/>
            </a:pPr>
            <a:r>
              <a:rPr lang="fa-IR" sz="1600" b="1" dirty="0">
                <a:latin typeface="Yekan Bakh" panose="00000500000000000000" pitchFamily="2" charset="-78"/>
                <a:cs typeface="Yekan Bakh" panose="00000500000000000000" pitchFamily="2" charset="-78"/>
              </a:rPr>
              <a:t>با بررسی سرفصل های عملیاتی شرکت در درآمد سازی در موضوعات مهمی از جمله سبدگردانی مغفول مانده است که میتواند احیا شود.</a:t>
            </a:r>
          </a:p>
          <a:p>
            <a:pPr algn="justLow" rtl="1">
              <a:lnSpc>
                <a:spcPct val="150000"/>
              </a:lnSpc>
              <a:buFontTx/>
              <a:buChar char="-"/>
            </a:pPr>
            <a:r>
              <a:rPr lang="fa-IR" sz="1600" b="1" dirty="0">
                <a:latin typeface="Yekan Bakh" panose="00000500000000000000" pitchFamily="2" charset="-78"/>
                <a:cs typeface="Yekan Bakh" panose="00000500000000000000" pitchFamily="2" charset="-78"/>
              </a:rPr>
              <a:t>باتوجه به شرایط محدود شدن تسهیلات بانکی از فرصت بدست آمده شرکت نه تنها استفاده نکرده است بلکه پذیره نویسی بسیار کاهش یافته است.</a:t>
            </a:r>
          </a:p>
          <a:p>
            <a:pPr algn="justLow" rtl="1">
              <a:lnSpc>
                <a:spcPct val="150000"/>
              </a:lnSpc>
              <a:buFontTx/>
              <a:buChar char="-"/>
            </a:pPr>
            <a:r>
              <a:rPr lang="fa-IR" sz="1600" b="1" dirty="0">
                <a:latin typeface="Yekan Bakh" panose="00000500000000000000" pitchFamily="2" charset="-78"/>
                <a:cs typeface="Yekan Bakh" panose="00000500000000000000" pitchFamily="2" charset="-78"/>
              </a:rPr>
              <a:t>در تبلیغات و برندینگ نیز عملکرد شاخصی در سال 1402 مشاهده نشده است. با توجه به برند قوی شرکت با تبلیغات مناسب میتواند عملکرد جذب سرمایه و قرارداد بهتری نسبت به رقبا داشته باشد.</a:t>
            </a:r>
          </a:p>
        </p:txBody>
      </p:sp>
    </p:spTree>
    <p:extLst>
      <p:ext uri="{BB962C8B-B14F-4D97-AF65-F5344CB8AC3E}">
        <p14:creationId xmlns:p14="http://schemas.microsoft.com/office/powerpoint/2010/main" val="268854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6E2C92-861D-4A07-8E21-6EAC6CCFB101}"/>
              </a:ext>
            </a:extLst>
          </p:cNvPr>
          <p:cNvSpPr txBox="1"/>
          <p:nvPr/>
        </p:nvSpPr>
        <p:spPr>
          <a:xfrm>
            <a:off x="3081131" y="453572"/>
            <a:ext cx="8507516" cy="646331"/>
          </a:xfrm>
          <a:prstGeom prst="rect">
            <a:avLst/>
          </a:prstGeom>
          <a:noFill/>
        </p:spPr>
        <p:txBody>
          <a:bodyPr wrap="square">
            <a:spAutoFit/>
          </a:bodyPr>
          <a:lstStyle/>
          <a:p>
            <a:pPr algn="r" rtl="1"/>
            <a:r>
              <a:rPr lang="fa-IR" sz="3600" b="1" dirty="0">
                <a:solidFill>
                  <a:srgbClr val="169B52"/>
                </a:solidFill>
                <a:latin typeface="Yekan Bakh SemiBold" panose="00000700000000000000" pitchFamily="50" charset="-78"/>
                <a:cs typeface="0 Farnaz" panose="00000400000000000000" pitchFamily="2" charset="-78"/>
              </a:rPr>
              <a:t>معروف ترین شرکتهای تأمین سرمایه در دنیا</a:t>
            </a:r>
          </a:p>
        </p:txBody>
      </p:sp>
      <p:graphicFrame>
        <p:nvGraphicFramePr>
          <p:cNvPr id="7" name="Table 9">
            <a:extLst>
              <a:ext uri="{FF2B5EF4-FFF2-40B4-BE49-F238E27FC236}">
                <a16:creationId xmlns:a16="http://schemas.microsoft.com/office/drawing/2014/main" id="{74545C1B-CA09-4655-9F47-87E732711E2A}"/>
              </a:ext>
            </a:extLst>
          </p:cNvPr>
          <p:cNvGraphicFramePr>
            <a:graphicFrameLocks noGrp="1"/>
          </p:cNvGraphicFramePr>
          <p:nvPr>
            <p:extLst>
              <p:ext uri="{D42A27DB-BD31-4B8C-83A1-F6EECF244321}">
                <p14:modId xmlns:p14="http://schemas.microsoft.com/office/powerpoint/2010/main" val="1056645419"/>
              </p:ext>
            </p:extLst>
          </p:nvPr>
        </p:nvGraphicFramePr>
        <p:xfrm>
          <a:off x="675486" y="1389380"/>
          <a:ext cx="6107948" cy="4079240"/>
        </p:xfrm>
        <a:graphic>
          <a:graphicData uri="http://schemas.openxmlformats.org/drawingml/2006/table">
            <a:tbl>
              <a:tblPr rtl="1" firstRow="1" bandRow="1">
                <a:tableStyleId>{68D230F3-CF80-4859-8CE7-A43EE81993B5}</a:tableStyleId>
              </a:tblPr>
              <a:tblGrid>
                <a:gridCol w="1286206">
                  <a:extLst>
                    <a:ext uri="{9D8B030D-6E8A-4147-A177-3AD203B41FA5}">
                      <a16:colId xmlns:a16="http://schemas.microsoft.com/office/drawing/2014/main" val="1180238378"/>
                    </a:ext>
                  </a:extLst>
                </a:gridCol>
                <a:gridCol w="1517844">
                  <a:extLst>
                    <a:ext uri="{9D8B030D-6E8A-4147-A177-3AD203B41FA5}">
                      <a16:colId xmlns:a16="http://schemas.microsoft.com/office/drawing/2014/main" val="2398879499"/>
                    </a:ext>
                  </a:extLst>
                </a:gridCol>
                <a:gridCol w="3303898">
                  <a:extLst>
                    <a:ext uri="{9D8B030D-6E8A-4147-A177-3AD203B41FA5}">
                      <a16:colId xmlns:a16="http://schemas.microsoft.com/office/drawing/2014/main" val="414332549"/>
                    </a:ext>
                  </a:extLst>
                </a:gridCol>
              </a:tblGrid>
              <a:tr h="370840">
                <a:tc>
                  <a:txBody>
                    <a:bodyPr/>
                    <a:lstStyle/>
                    <a:p>
                      <a:pPr algn="l" rtl="1"/>
                      <a:r>
                        <a:rPr lang="en-US" b="1" dirty="0"/>
                        <a:t>% share</a:t>
                      </a:r>
                      <a:endParaRPr lang="fa-IR" b="1" dirty="0"/>
                    </a:p>
                  </a:txBody>
                  <a:tcPr/>
                </a:tc>
                <a:tc>
                  <a:txBody>
                    <a:bodyPr/>
                    <a:lstStyle/>
                    <a:p>
                      <a:pPr algn="l" rtl="1"/>
                      <a:r>
                        <a:rPr lang="en-US" b="1" dirty="0"/>
                        <a:t>Rev ($m)</a:t>
                      </a:r>
                    </a:p>
                  </a:txBody>
                  <a:tcPr/>
                </a:tc>
                <a:tc>
                  <a:txBody>
                    <a:bodyPr/>
                    <a:lstStyle/>
                    <a:p>
                      <a:pPr algn="l" rtl="1"/>
                      <a:r>
                        <a:rPr lang="en-US" b="1" dirty="0"/>
                        <a:t>Bank</a:t>
                      </a:r>
                    </a:p>
                  </a:txBody>
                  <a:tcPr/>
                </a:tc>
                <a:extLst>
                  <a:ext uri="{0D108BD9-81ED-4DB2-BD59-A6C34878D82A}">
                    <a16:rowId xmlns:a16="http://schemas.microsoft.com/office/drawing/2014/main" val="1922973677"/>
                  </a:ext>
                </a:extLst>
              </a:tr>
              <a:tr h="370840">
                <a:tc>
                  <a:txBody>
                    <a:bodyPr/>
                    <a:lstStyle/>
                    <a:p>
                      <a:pPr algn="l" rtl="1"/>
                      <a:r>
                        <a:rPr lang="en-US" b="1" dirty="0"/>
                        <a:t>7.9</a:t>
                      </a:r>
                      <a:endParaRPr lang="fa-IR" b="1" dirty="0"/>
                    </a:p>
                  </a:txBody>
                  <a:tcPr/>
                </a:tc>
                <a:tc>
                  <a:txBody>
                    <a:bodyPr/>
                    <a:lstStyle/>
                    <a:p>
                      <a:pPr algn="l" rtl="1"/>
                      <a:r>
                        <a:rPr lang="en-US" b="1" dirty="0"/>
                        <a:t>5771</a:t>
                      </a:r>
                      <a:endParaRPr lang="fa-IR" b="1" dirty="0"/>
                    </a:p>
                  </a:txBody>
                  <a:tcPr/>
                </a:tc>
                <a:tc>
                  <a:txBody>
                    <a:bodyPr/>
                    <a:lstStyle/>
                    <a:p>
                      <a:pPr algn="l" rtl="1"/>
                      <a:r>
                        <a:rPr lang="en-US" b="1" dirty="0"/>
                        <a:t>JPMorgan</a:t>
                      </a:r>
                    </a:p>
                  </a:txBody>
                  <a:tcPr/>
                </a:tc>
                <a:extLst>
                  <a:ext uri="{0D108BD9-81ED-4DB2-BD59-A6C34878D82A}">
                    <a16:rowId xmlns:a16="http://schemas.microsoft.com/office/drawing/2014/main" val="3401997055"/>
                  </a:ext>
                </a:extLst>
              </a:tr>
              <a:tr h="370840">
                <a:tc>
                  <a:txBody>
                    <a:bodyPr/>
                    <a:lstStyle/>
                    <a:p>
                      <a:pPr algn="l" rtl="1"/>
                      <a:r>
                        <a:rPr lang="en-US" b="1" dirty="0"/>
                        <a:t>7.4</a:t>
                      </a:r>
                      <a:endParaRPr lang="fa-IR" b="1" dirty="0"/>
                    </a:p>
                  </a:txBody>
                  <a:tcPr/>
                </a:tc>
                <a:tc>
                  <a:txBody>
                    <a:bodyPr/>
                    <a:lstStyle/>
                    <a:p>
                      <a:pPr algn="l" rtl="1"/>
                      <a:r>
                        <a:rPr lang="en-US" b="1" dirty="0"/>
                        <a:t>5362</a:t>
                      </a:r>
                      <a:endParaRPr lang="fa-IR" b="1" dirty="0"/>
                    </a:p>
                  </a:txBody>
                  <a:tcPr/>
                </a:tc>
                <a:tc>
                  <a:txBody>
                    <a:bodyPr/>
                    <a:lstStyle/>
                    <a:p>
                      <a:pPr algn="l" rtl="1"/>
                      <a:r>
                        <a:rPr lang="en-US" b="1" dirty="0"/>
                        <a:t>Goldman Sachs</a:t>
                      </a:r>
                      <a:endParaRPr lang="fa-IR" b="1" dirty="0"/>
                    </a:p>
                  </a:txBody>
                  <a:tcPr/>
                </a:tc>
                <a:extLst>
                  <a:ext uri="{0D108BD9-81ED-4DB2-BD59-A6C34878D82A}">
                    <a16:rowId xmlns:a16="http://schemas.microsoft.com/office/drawing/2014/main" val="3948755637"/>
                  </a:ext>
                </a:extLst>
              </a:tr>
              <a:tr h="370840">
                <a:tc>
                  <a:txBody>
                    <a:bodyPr/>
                    <a:lstStyle/>
                    <a:p>
                      <a:pPr algn="l" rtl="1"/>
                      <a:r>
                        <a:rPr lang="en-US" b="1" dirty="0"/>
                        <a:t>6.4</a:t>
                      </a:r>
                      <a:endParaRPr lang="fa-IR" b="1" dirty="0"/>
                    </a:p>
                  </a:txBody>
                  <a:tcPr/>
                </a:tc>
                <a:tc>
                  <a:txBody>
                    <a:bodyPr/>
                    <a:lstStyle/>
                    <a:p>
                      <a:pPr algn="l" rtl="1"/>
                      <a:r>
                        <a:rPr lang="en-US" b="1" dirty="0"/>
                        <a:t>4628</a:t>
                      </a:r>
                      <a:endParaRPr lang="fa-IR" b="1" dirty="0"/>
                    </a:p>
                  </a:txBody>
                  <a:tcPr/>
                </a:tc>
                <a:tc>
                  <a:txBody>
                    <a:bodyPr/>
                    <a:lstStyle/>
                    <a:p>
                      <a:pPr algn="l" rtl="1"/>
                      <a:r>
                        <a:rPr lang="en-US" b="1" dirty="0"/>
                        <a:t>Bank of America Merrill Lynch</a:t>
                      </a:r>
                      <a:endParaRPr lang="fa-IR" b="1" dirty="0"/>
                    </a:p>
                  </a:txBody>
                  <a:tcPr/>
                </a:tc>
                <a:extLst>
                  <a:ext uri="{0D108BD9-81ED-4DB2-BD59-A6C34878D82A}">
                    <a16:rowId xmlns:a16="http://schemas.microsoft.com/office/drawing/2014/main" val="1700500076"/>
                  </a:ext>
                </a:extLst>
              </a:tr>
              <a:tr h="370840">
                <a:tc>
                  <a:txBody>
                    <a:bodyPr/>
                    <a:lstStyle/>
                    <a:p>
                      <a:pPr algn="l" rtl="1"/>
                      <a:r>
                        <a:rPr lang="en-US" b="1" dirty="0"/>
                        <a:t>6.1</a:t>
                      </a:r>
                      <a:endParaRPr lang="fa-IR" b="1" dirty="0"/>
                    </a:p>
                  </a:txBody>
                  <a:tcPr/>
                </a:tc>
                <a:tc>
                  <a:txBody>
                    <a:bodyPr/>
                    <a:lstStyle/>
                    <a:p>
                      <a:pPr algn="l" rtl="1"/>
                      <a:r>
                        <a:rPr lang="en-US" b="1" dirty="0"/>
                        <a:t>4403</a:t>
                      </a:r>
                      <a:endParaRPr lang="fa-IR" b="1" dirty="0"/>
                    </a:p>
                  </a:txBody>
                  <a:tcPr/>
                </a:tc>
                <a:tc>
                  <a:txBody>
                    <a:bodyPr/>
                    <a:lstStyle/>
                    <a:p>
                      <a:pPr algn="l" rtl="1"/>
                      <a:r>
                        <a:rPr lang="en-US" b="1" dirty="0"/>
                        <a:t>Morgan Stanley</a:t>
                      </a:r>
                      <a:endParaRPr lang="fa-IR" b="1" dirty="0"/>
                    </a:p>
                  </a:txBody>
                  <a:tcPr/>
                </a:tc>
                <a:extLst>
                  <a:ext uri="{0D108BD9-81ED-4DB2-BD59-A6C34878D82A}">
                    <a16:rowId xmlns:a16="http://schemas.microsoft.com/office/drawing/2014/main" val="1430400910"/>
                  </a:ext>
                </a:extLst>
              </a:tr>
              <a:tr h="370840">
                <a:tc>
                  <a:txBody>
                    <a:bodyPr/>
                    <a:lstStyle/>
                    <a:p>
                      <a:pPr algn="l" rtl="1"/>
                      <a:r>
                        <a:rPr lang="en-US" b="1" dirty="0"/>
                        <a:t>5.2</a:t>
                      </a:r>
                      <a:endParaRPr lang="fa-IR" b="1" dirty="0"/>
                    </a:p>
                  </a:txBody>
                  <a:tcPr/>
                </a:tc>
                <a:tc>
                  <a:txBody>
                    <a:bodyPr/>
                    <a:lstStyle/>
                    <a:p>
                      <a:pPr algn="l" rtl="1"/>
                      <a:r>
                        <a:rPr lang="en-US" b="1" dirty="0"/>
                        <a:t>3801</a:t>
                      </a:r>
                      <a:endParaRPr lang="fa-IR" b="1" dirty="0"/>
                    </a:p>
                  </a:txBody>
                  <a:tcPr/>
                </a:tc>
                <a:tc>
                  <a:txBody>
                    <a:bodyPr/>
                    <a:lstStyle/>
                    <a:p>
                      <a:pPr algn="l" rtl="1"/>
                      <a:r>
                        <a:rPr lang="en-US" b="1" dirty="0"/>
                        <a:t>Citi</a:t>
                      </a:r>
                      <a:endParaRPr lang="fa-IR" b="1" dirty="0"/>
                    </a:p>
                  </a:txBody>
                  <a:tcPr/>
                </a:tc>
                <a:extLst>
                  <a:ext uri="{0D108BD9-81ED-4DB2-BD59-A6C34878D82A}">
                    <a16:rowId xmlns:a16="http://schemas.microsoft.com/office/drawing/2014/main" val="1789090330"/>
                  </a:ext>
                </a:extLst>
              </a:tr>
              <a:tr h="370840">
                <a:tc>
                  <a:txBody>
                    <a:bodyPr/>
                    <a:lstStyle/>
                    <a:p>
                      <a:pPr algn="l" rtl="1"/>
                      <a:r>
                        <a:rPr lang="en-US" b="1" dirty="0"/>
                        <a:t>4.5</a:t>
                      </a:r>
                      <a:endParaRPr lang="fa-IR" b="1" dirty="0"/>
                    </a:p>
                  </a:txBody>
                  <a:tcPr/>
                </a:tc>
                <a:tc>
                  <a:txBody>
                    <a:bodyPr/>
                    <a:lstStyle/>
                    <a:p>
                      <a:pPr algn="l" rtl="1"/>
                      <a:r>
                        <a:rPr lang="en-US" b="1" dirty="0"/>
                        <a:t>3297</a:t>
                      </a:r>
                      <a:endParaRPr lang="fa-IR" b="1" dirty="0"/>
                    </a:p>
                  </a:txBody>
                  <a:tcPr/>
                </a:tc>
                <a:tc>
                  <a:txBody>
                    <a:bodyPr/>
                    <a:lstStyle/>
                    <a:p>
                      <a:pPr algn="l" rtl="1"/>
                      <a:r>
                        <a:rPr lang="en-US" b="1" dirty="0"/>
                        <a:t>Deutsche Bank</a:t>
                      </a:r>
                      <a:endParaRPr lang="fa-IR" b="1" dirty="0"/>
                    </a:p>
                  </a:txBody>
                  <a:tcPr/>
                </a:tc>
                <a:extLst>
                  <a:ext uri="{0D108BD9-81ED-4DB2-BD59-A6C34878D82A}">
                    <a16:rowId xmlns:a16="http://schemas.microsoft.com/office/drawing/2014/main" val="2406551550"/>
                  </a:ext>
                </a:extLst>
              </a:tr>
              <a:tr h="370840">
                <a:tc>
                  <a:txBody>
                    <a:bodyPr/>
                    <a:lstStyle/>
                    <a:p>
                      <a:pPr algn="l" rtl="1"/>
                      <a:r>
                        <a:rPr lang="en-US" b="1" dirty="0"/>
                        <a:t>4.2</a:t>
                      </a:r>
                      <a:endParaRPr lang="fa-IR" b="1" dirty="0"/>
                    </a:p>
                  </a:txBody>
                  <a:tcPr/>
                </a:tc>
                <a:tc>
                  <a:txBody>
                    <a:bodyPr/>
                    <a:lstStyle/>
                    <a:p>
                      <a:pPr algn="l" rtl="1"/>
                      <a:r>
                        <a:rPr lang="en-US" b="1" dirty="0"/>
                        <a:t>3080</a:t>
                      </a:r>
                      <a:endParaRPr lang="fa-IR" b="1" dirty="0"/>
                    </a:p>
                  </a:txBody>
                  <a:tcPr/>
                </a:tc>
                <a:tc>
                  <a:txBody>
                    <a:bodyPr/>
                    <a:lstStyle/>
                    <a:p>
                      <a:pPr algn="l" rtl="1"/>
                      <a:r>
                        <a:rPr lang="en-US" b="1" dirty="0"/>
                        <a:t>Credit Suisse</a:t>
                      </a:r>
                      <a:endParaRPr lang="fa-IR" b="1" dirty="0"/>
                    </a:p>
                  </a:txBody>
                  <a:tcPr/>
                </a:tc>
                <a:extLst>
                  <a:ext uri="{0D108BD9-81ED-4DB2-BD59-A6C34878D82A}">
                    <a16:rowId xmlns:a16="http://schemas.microsoft.com/office/drawing/2014/main" val="2780102143"/>
                  </a:ext>
                </a:extLst>
              </a:tr>
              <a:tr h="370840">
                <a:tc>
                  <a:txBody>
                    <a:bodyPr/>
                    <a:lstStyle/>
                    <a:p>
                      <a:pPr algn="l" rtl="1"/>
                      <a:r>
                        <a:rPr lang="en-US" b="1" dirty="0"/>
                        <a:t>4.1</a:t>
                      </a:r>
                      <a:endParaRPr lang="fa-IR" b="1" dirty="0"/>
                    </a:p>
                  </a:txBody>
                  <a:tcPr/>
                </a:tc>
                <a:tc>
                  <a:txBody>
                    <a:bodyPr/>
                    <a:lstStyle/>
                    <a:p>
                      <a:pPr algn="l" rtl="1"/>
                      <a:r>
                        <a:rPr lang="en-US" b="1" dirty="0"/>
                        <a:t>2999</a:t>
                      </a:r>
                      <a:endParaRPr lang="fa-IR" b="1" dirty="0"/>
                    </a:p>
                  </a:txBody>
                  <a:tcPr/>
                </a:tc>
                <a:tc>
                  <a:txBody>
                    <a:bodyPr/>
                    <a:lstStyle/>
                    <a:p>
                      <a:pPr algn="l" rtl="1"/>
                      <a:r>
                        <a:rPr lang="en-US" b="1" dirty="0"/>
                        <a:t>Barclays</a:t>
                      </a:r>
                      <a:endParaRPr lang="fa-IR" b="1" dirty="0"/>
                    </a:p>
                  </a:txBody>
                  <a:tcPr/>
                </a:tc>
                <a:extLst>
                  <a:ext uri="{0D108BD9-81ED-4DB2-BD59-A6C34878D82A}">
                    <a16:rowId xmlns:a16="http://schemas.microsoft.com/office/drawing/2014/main" val="255381084"/>
                  </a:ext>
                </a:extLst>
              </a:tr>
              <a:tr h="370840">
                <a:tc>
                  <a:txBody>
                    <a:bodyPr/>
                    <a:lstStyle/>
                    <a:p>
                      <a:pPr algn="l" rtl="1"/>
                      <a:r>
                        <a:rPr lang="en-US" b="1" dirty="0"/>
                        <a:t>2.6</a:t>
                      </a:r>
                      <a:endParaRPr lang="fa-IR" b="1" dirty="0"/>
                    </a:p>
                  </a:txBody>
                  <a:tcPr/>
                </a:tc>
                <a:tc>
                  <a:txBody>
                    <a:bodyPr/>
                    <a:lstStyle/>
                    <a:p>
                      <a:pPr algn="l" rtl="1"/>
                      <a:r>
                        <a:rPr lang="en-US" b="1" dirty="0"/>
                        <a:t>1889</a:t>
                      </a:r>
                      <a:endParaRPr lang="fa-IR" b="1" dirty="0"/>
                    </a:p>
                  </a:txBody>
                  <a:tcPr/>
                </a:tc>
                <a:tc>
                  <a:txBody>
                    <a:bodyPr/>
                    <a:lstStyle/>
                    <a:p>
                      <a:pPr algn="l" rtl="1"/>
                      <a:r>
                        <a:rPr lang="en-US" b="1" dirty="0"/>
                        <a:t>UBS</a:t>
                      </a:r>
                      <a:endParaRPr lang="fa-IR" b="1" dirty="0"/>
                    </a:p>
                  </a:txBody>
                  <a:tcPr/>
                </a:tc>
                <a:extLst>
                  <a:ext uri="{0D108BD9-81ED-4DB2-BD59-A6C34878D82A}">
                    <a16:rowId xmlns:a16="http://schemas.microsoft.com/office/drawing/2014/main" val="3594005034"/>
                  </a:ext>
                </a:extLst>
              </a:tr>
              <a:tr h="370840">
                <a:tc>
                  <a:txBody>
                    <a:bodyPr/>
                    <a:lstStyle/>
                    <a:p>
                      <a:pPr algn="l" rtl="1"/>
                      <a:r>
                        <a:rPr lang="en-US" b="1" dirty="0"/>
                        <a:t>2.4</a:t>
                      </a:r>
                      <a:endParaRPr lang="fa-IR" b="1" dirty="0"/>
                    </a:p>
                  </a:txBody>
                  <a:tcPr/>
                </a:tc>
                <a:tc>
                  <a:txBody>
                    <a:bodyPr/>
                    <a:lstStyle/>
                    <a:p>
                      <a:pPr algn="l" rtl="1"/>
                      <a:r>
                        <a:rPr lang="en-US" b="1" dirty="0"/>
                        <a:t>1727</a:t>
                      </a:r>
                      <a:endParaRPr lang="fa-IR" b="1" dirty="0"/>
                    </a:p>
                  </a:txBody>
                  <a:tcPr/>
                </a:tc>
                <a:tc>
                  <a:txBody>
                    <a:bodyPr/>
                    <a:lstStyle/>
                    <a:p>
                      <a:pPr algn="l" rtl="1"/>
                      <a:r>
                        <a:rPr lang="en-US" b="1" dirty="0"/>
                        <a:t>Wells Fargo Securities</a:t>
                      </a:r>
                      <a:endParaRPr lang="fa-IR" b="1" dirty="0"/>
                    </a:p>
                  </a:txBody>
                  <a:tcPr/>
                </a:tc>
                <a:extLst>
                  <a:ext uri="{0D108BD9-81ED-4DB2-BD59-A6C34878D82A}">
                    <a16:rowId xmlns:a16="http://schemas.microsoft.com/office/drawing/2014/main" val="3642965039"/>
                  </a:ext>
                </a:extLst>
              </a:tr>
            </a:tbl>
          </a:graphicData>
        </a:graphic>
      </p:graphicFrame>
      <p:sp>
        <p:nvSpPr>
          <p:cNvPr id="6" name="Content Placeholder 2">
            <a:extLst>
              <a:ext uri="{FF2B5EF4-FFF2-40B4-BE49-F238E27FC236}">
                <a16:creationId xmlns:a16="http://schemas.microsoft.com/office/drawing/2014/main" id="{768C7204-0BFA-406F-9AB0-452DEC0430D9}"/>
              </a:ext>
            </a:extLst>
          </p:cNvPr>
          <p:cNvSpPr txBox="1">
            <a:spLocks/>
          </p:cNvSpPr>
          <p:nvPr/>
        </p:nvSpPr>
        <p:spPr>
          <a:xfrm>
            <a:off x="7167363" y="2072357"/>
            <a:ext cx="4421283" cy="307469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solidFill>
                  <a:schemeClr val="tx1">
                    <a:lumMod val="95000"/>
                    <a:lumOff val="5000"/>
                  </a:schemeClr>
                </a:solidFill>
                <a:latin typeface="Yekan Bakh" panose="00000500000000000000" pitchFamily="50" charset="-78"/>
                <a:cs typeface="Yekan Bakh" panose="00000500000000000000" pitchFamily="50" charset="-78"/>
              </a:rPr>
              <a:t>در جدول روبرو اسامی شرکت های تأمین سرمایه اصلی در جهان که به</a:t>
            </a:r>
            <a:r>
              <a:rPr lang="en-US" sz="1600" b="1" dirty="0">
                <a:solidFill>
                  <a:schemeClr val="tx1">
                    <a:lumMod val="95000"/>
                    <a:lumOff val="5000"/>
                  </a:schemeClr>
                </a:solidFill>
                <a:latin typeface="Yekan Bakh" panose="00000500000000000000" pitchFamily="50" charset="-78"/>
                <a:cs typeface="Yekan Bakh" panose="00000500000000000000" pitchFamily="50" charset="-78"/>
              </a:rPr>
              <a:t>Bulge Bracket Banks </a:t>
            </a:r>
            <a:r>
              <a:rPr lang="fa-IR" sz="1600" b="1" dirty="0">
                <a:solidFill>
                  <a:schemeClr val="tx1">
                    <a:lumMod val="95000"/>
                    <a:lumOff val="5000"/>
                  </a:schemeClr>
                </a:solidFill>
                <a:latin typeface="Yekan Bakh" panose="00000500000000000000" pitchFamily="50" charset="-78"/>
                <a:cs typeface="Yekan Bakh" panose="00000500000000000000" pitchFamily="50" charset="-78"/>
              </a:rPr>
              <a:t> نیز معروف هستند را همراه با درآمد آنها در سال 2022 و سهم بازار آنها مشاهده میکنید:</a:t>
            </a:r>
          </a:p>
          <a:p>
            <a:pPr algn="justLow" rtl="1"/>
            <a:endParaRPr lang="fa-IR" sz="1600" dirty="0">
              <a:cs typeface="B Nazanin" panose="00000400000000000000" pitchFamily="2" charset="-78"/>
            </a:endParaRPr>
          </a:p>
        </p:txBody>
      </p:sp>
    </p:spTree>
    <p:extLst>
      <p:ext uri="{BB962C8B-B14F-4D97-AF65-F5344CB8AC3E}">
        <p14:creationId xmlns:p14="http://schemas.microsoft.com/office/powerpoint/2010/main" val="357595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10542-98A6-46B6-8DA9-4A6A0D02E125}"/>
              </a:ext>
            </a:extLst>
          </p:cNvPr>
          <p:cNvSpPr txBox="1">
            <a:spLocks/>
          </p:cNvSpPr>
          <p:nvPr/>
        </p:nvSpPr>
        <p:spPr>
          <a:xfrm>
            <a:off x="957730" y="-20148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تحلیل تکنیکال</a:t>
            </a:r>
          </a:p>
        </p:txBody>
      </p:sp>
      <p:sp>
        <p:nvSpPr>
          <p:cNvPr id="3" name="TextBox 2">
            <a:extLst>
              <a:ext uri="{FF2B5EF4-FFF2-40B4-BE49-F238E27FC236}">
                <a16:creationId xmlns:a16="http://schemas.microsoft.com/office/drawing/2014/main" id="{35DBE8BF-AFEC-405D-8256-74B9C1C813FF}"/>
              </a:ext>
            </a:extLst>
          </p:cNvPr>
          <p:cNvSpPr txBox="1"/>
          <p:nvPr/>
        </p:nvSpPr>
        <p:spPr>
          <a:xfrm>
            <a:off x="7703671" y="1439019"/>
            <a:ext cx="3769659" cy="4124206"/>
          </a:xfrm>
          <a:prstGeom prst="rect">
            <a:avLst/>
          </a:prstGeom>
          <a:noFill/>
        </p:spPr>
        <p:txBody>
          <a:bodyPr wrap="square" rtlCol="1">
            <a:spAutoFit/>
          </a:bodyPr>
          <a:lstStyle/>
          <a:p>
            <a:pPr algn="justLow" rtl="1">
              <a:lnSpc>
                <a:spcPct val="150000"/>
              </a:lnSpc>
            </a:pPr>
            <a:r>
              <a:rPr lang="fa-IR" sz="1600" b="1" dirty="0">
                <a:latin typeface="Yekan Bakh" panose="00000500000000000000" pitchFamily="2" charset="-78"/>
                <a:cs typeface="Yekan Bakh" panose="00000500000000000000" pitchFamily="2" charset="-78"/>
              </a:rPr>
              <a:t>در نمودار قیمت سهم در تایم فریم هفتگی سهم در یک روند نزولی شدید قرار گرفته که بعد از دست رفتن 2 حمایت کانال نزولی و حمایت استاتیک مهم سهم روند نزولی سهم شدید تر شده است، در حال حاضر مهمترین پارامتر تکنیکالی نماد برگشت و به دست آوردن حمایت از دست رفته میباشد و حمایت مهم نماد در محدوده 100 تومان میباشد. افزایش ارزش معاملات و ورود پولهای درشت مهمترین پارامتر در برگشت میباشد.</a:t>
            </a:r>
          </a:p>
        </p:txBody>
      </p:sp>
      <p:pic>
        <p:nvPicPr>
          <p:cNvPr id="6" name="Picture 5">
            <a:extLst>
              <a:ext uri="{FF2B5EF4-FFF2-40B4-BE49-F238E27FC236}">
                <a16:creationId xmlns:a16="http://schemas.microsoft.com/office/drawing/2014/main" id="{28AAA22F-A5C1-4419-AD55-F25D273A65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442" y="1745771"/>
            <a:ext cx="7247138" cy="3366457"/>
          </a:xfrm>
          <a:prstGeom prst="rect">
            <a:avLst/>
          </a:prstGeom>
        </p:spPr>
      </p:pic>
    </p:spTree>
    <p:extLst>
      <p:ext uri="{BB962C8B-B14F-4D97-AF65-F5344CB8AC3E}">
        <p14:creationId xmlns:p14="http://schemas.microsoft.com/office/powerpoint/2010/main" val="132035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ED05EF-4C52-435F-A56A-428A3F15472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rcRect t="2634" b="7373"/>
          <a:stretch/>
        </p:blipFill>
        <p:spPr>
          <a:xfrm>
            <a:off x="1494459" y="1276427"/>
            <a:ext cx="9355482" cy="4697506"/>
          </a:xfrm>
          <a:prstGeom prst="rect">
            <a:avLst/>
          </a:prstGeom>
        </p:spPr>
      </p:pic>
      <p:sp>
        <p:nvSpPr>
          <p:cNvPr id="11" name="Title 1">
            <a:extLst>
              <a:ext uri="{FF2B5EF4-FFF2-40B4-BE49-F238E27FC236}">
                <a16:creationId xmlns:a16="http://schemas.microsoft.com/office/drawing/2014/main" id="{E790D9F0-E23D-416A-96FC-0413CE3ACB5A}"/>
              </a:ext>
            </a:extLst>
          </p:cNvPr>
          <p:cNvSpPr txBox="1">
            <a:spLocks/>
          </p:cNvSpPr>
          <p:nvPr/>
        </p:nvSpPr>
        <p:spPr>
          <a:xfrm>
            <a:off x="714149" y="94381"/>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خدمات قابل ارائه توسط شرکتهای تأمین سرمایه در جهان</a:t>
            </a:r>
          </a:p>
        </p:txBody>
      </p:sp>
    </p:spTree>
    <p:extLst>
      <p:ext uri="{BB962C8B-B14F-4D97-AF65-F5344CB8AC3E}">
        <p14:creationId xmlns:p14="http://schemas.microsoft.com/office/powerpoint/2010/main" val="196583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AF14D87-8D44-4462-83FD-BDABA1E93C1F}"/>
              </a:ext>
            </a:extLst>
          </p:cNvPr>
          <p:cNvSpPr txBox="1">
            <a:spLocks/>
          </p:cNvSpPr>
          <p:nvPr/>
        </p:nvSpPr>
        <p:spPr>
          <a:xfrm>
            <a:off x="713076" y="131296"/>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تفاوت یک بانک با شرکت تأمین سرمایه</a:t>
            </a:r>
          </a:p>
        </p:txBody>
      </p:sp>
      <p:sp>
        <p:nvSpPr>
          <p:cNvPr id="7" name="Content Placeholder 2">
            <a:extLst>
              <a:ext uri="{FF2B5EF4-FFF2-40B4-BE49-F238E27FC236}">
                <a16:creationId xmlns:a16="http://schemas.microsoft.com/office/drawing/2014/main" id="{34AB4EC1-7168-4B8E-9D8A-0A0824BB6A05}"/>
              </a:ext>
            </a:extLst>
          </p:cNvPr>
          <p:cNvSpPr txBox="1">
            <a:spLocks/>
          </p:cNvSpPr>
          <p:nvPr/>
        </p:nvSpPr>
        <p:spPr>
          <a:xfrm>
            <a:off x="581192" y="1634890"/>
            <a:ext cx="11029615" cy="433852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70000"/>
              </a:lnSpc>
            </a:pPr>
            <a:r>
              <a:rPr lang="fa-IR" sz="1600" b="1" dirty="0">
                <a:solidFill>
                  <a:srgbClr val="2C2F34"/>
                </a:solidFill>
                <a:latin typeface="Yekan Bakh" panose="00000500000000000000" pitchFamily="50" charset="-78"/>
                <a:cs typeface="Yekan Bakh" panose="00000500000000000000" pitchFamily="50" charset="-78"/>
              </a:rPr>
              <a:t>1- بانکها هم به افراد حقوقی و هم به افراد حقیقی وام میدهند درحالیکه تأمین سرمایه ها صرفاً به اشخاص حقوقی</a:t>
            </a:r>
          </a:p>
          <a:p>
            <a:pPr algn="justLow" rtl="1">
              <a:lnSpc>
                <a:spcPct val="170000"/>
              </a:lnSpc>
            </a:pPr>
            <a:r>
              <a:rPr lang="fa-IR" sz="1600" b="1" dirty="0">
                <a:solidFill>
                  <a:srgbClr val="2C2F34"/>
                </a:solidFill>
                <a:latin typeface="Yekan Bakh" panose="00000500000000000000" pitchFamily="50" charset="-78"/>
                <a:cs typeface="Yekan Bakh" panose="00000500000000000000" pitchFamily="50" charset="-78"/>
              </a:rPr>
              <a:t>2- بانک ها سپرده پذیر هستند و از مردم سپرده دریافت میکنند و از این طریق آن را به متقاضیان به صورت وام میدهند. اما در شرکتهای تأمین سرمایه تأمین مالی شرکتها یا از سرمایه خود شرکت یا از طریق انتشار اوراق و خرید اوراق توسط سرمایه گذاران صورت میگیرد.</a:t>
            </a:r>
          </a:p>
          <a:p>
            <a:pPr algn="justLow" rtl="1">
              <a:lnSpc>
                <a:spcPct val="170000"/>
              </a:lnSpc>
            </a:pPr>
            <a:r>
              <a:rPr lang="fa-IR" sz="1600" b="1" dirty="0">
                <a:solidFill>
                  <a:srgbClr val="2C2F34"/>
                </a:solidFill>
                <a:latin typeface="Yekan Bakh" panose="00000500000000000000" pitchFamily="50" charset="-78"/>
                <a:cs typeface="Yekan Bakh" panose="00000500000000000000" pitchFamily="50" charset="-78"/>
              </a:rPr>
              <a:t>3- بانکها صرفاً با پول و بازار سر و کار دارند اما تأمین سرمایه ها با انواع بازارها کار میکنند.</a:t>
            </a:r>
          </a:p>
          <a:p>
            <a:pPr algn="justLow" rtl="1">
              <a:lnSpc>
                <a:spcPct val="170000"/>
              </a:lnSpc>
            </a:pPr>
            <a:r>
              <a:rPr lang="fa-IR" sz="1600" b="1" dirty="0">
                <a:solidFill>
                  <a:srgbClr val="2C2F34"/>
                </a:solidFill>
                <a:latin typeface="Yekan Bakh" panose="00000500000000000000" pitchFamily="50" charset="-78"/>
                <a:cs typeface="Yekan Bakh" panose="00000500000000000000" pitchFamily="50" charset="-78"/>
              </a:rPr>
              <a:t>4- درآمد بانک از اختلاف بین سود سپرده گذاری دریافتی و سود وام پرداختی حاصل میشود و تابع نرخ بهره است اما در تأمین سرمایه درآمد از کارمزد عملیات ها و فعالیتهایش حاصل میشود.</a:t>
            </a:r>
          </a:p>
          <a:p>
            <a:pPr algn="justLow" rtl="1">
              <a:lnSpc>
                <a:spcPct val="170000"/>
              </a:lnSpc>
            </a:pPr>
            <a:r>
              <a:rPr lang="fa-IR" sz="1600" b="1" dirty="0">
                <a:solidFill>
                  <a:srgbClr val="2C2F34"/>
                </a:solidFill>
                <a:latin typeface="Yekan Bakh" panose="00000500000000000000" pitchFamily="50" charset="-78"/>
                <a:cs typeface="Yekan Bakh" panose="00000500000000000000" pitchFamily="50" charset="-78"/>
              </a:rPr>
              <a:t>5- بانک‌ها توسط شورای پول و اعتبار نظارت شده، درحالی‌که شرکت‌های تامین سرمایه تحت نظارت دقیق سازمان بورس و اوراق بهادار فعالیت می‌کنند.</a:t>
            </a:r>
          </a:p>
          <a:p>
            <a:pPr algn="justLow" rtl="1"/>
            <a:endParaRPr lang="fa-IR" sz="1600" dirty="0"/>
          </a:p>
        </p:txBody>
      </p:sp>
    </p:spTree>
    <p:extLst>
      <p:ext uri="{BB962C8B-B14F-4D97-AF65-F5344CB8AC3E}">
        <p14:creationId xmlns:p14="http://schemas.microsoft.com/office/powerpoint/2010/main" val="599118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9BEDB9-D33F-45F8-A93D-1C91F8EF4C85}"/>
              </a:ext>
            </a:extLst>
          </p:cNvPr>
          <p:cNvSpPr txBox="1">
            <a:spLocks/>
          </p:cNvSpPr>
          <p:nvPr/>
        </p:nvSpPr>
        <p:spPr>
          <a:xfrm>
            <a:off x="714149" y="116282"/>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تأمین سرمایه در ایران</a:t>
            </a:r>
          </a:p>
        </p:txBody>
      </p:sp>
      <p:sp>
        <p:nvSpPr>
          <p:cNvPr id="8" name="Content Placeholder 2">
            <a:extLst>
              <a:ext uri="{FF2B5EF4-FFF2-40B4-BE49-F238E27FC236}">
                <a16:creationId xmlns:a16="http://schemas.microsoft.com/office/drawing/2014/main" id="{E8AC02CE-8650-4C09-BA5B-5286232498E0}"/>
              </a:ext>
            </a:extLst>
          </p:cNvPr>
          <p:cNvSpPr txBox="1">
            <a:spLocks/>
          </p:cNvSpPr>
          <p:nvPr/>
        </p:nvSpPr>
        <p:spPr>
          <a:xfrm>
            <a:off x="714150" y="1636947"/>
            <a:ext cx="11029615" cy="44285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latin typeface="Yekan Bakh" panose="00000500000000000000" pitchFamily="50" charset="-78"/>
                <a:cs typeface="Yekan Bakh" panose="00000500000000000000" pitchFamily="50" charset="-78"/>
              </a:rPr>
              <a:t>صنعت تامین سرمایه در ایران عمر زیادی ندارد. اولین تأمین سرمایه ایران، شرکتی با نام سرمایه نوین بود که در سال 1385 شروع به فعالیت کرد. اغلب شرکت‌های تأمین سرمایه‌‌‌ در ایران، در حوزه انتشار اوراق بدهی فعالیت دارند.</a:t>
            </a:r>
          </a:p>
          <a:p>
            <a:pPr algn="justLow" rtl="1">
              <a:lnSpc>
                <a:spcPct val="150000"/>
              </a:lnSpc>
            </a:pPr>
            <a:r>
              <a:rPr lang="fa-IR" sz="1600" b="1" dirty="0">
                <a:latin typeface="Yekan Bakh" panose="00000500000000000000" pitchFamily="50" charset="-78"/>
                <a:cs typeface="Yekan Bakh" panose="00000500000000000000" pitchFamily="50" charset="-78"/>
              </a:rPr>
              <a:t> در حال حاضر شرکت‌های تامین سرمایه باید حداقل سرمایه هزار میلیارد تومان داشته باشند تا بتوانند تامین سرمایه برای شرکت‌ها را انجام دهند.</a:t>
            </a:r>
          </a:p>
          <a:p>
            <a:pPr algn="justLow" rtl="1">
              <a:lnSpc>
                <a:spcPct val="150000"/>
              </a:lnSpc>
            </a:pPr>
            <a:r>
              <a:rPr lang="fa-IR" sz="1600" b="1" dirty="0">
                <a:latin typeface="Yekan Bakh" panose="00000500000000000000" pitchFamily="50" charset="-78"/>
                <a:cs typeface="Yekan Bakh" panose="00000500000000000000" pitchFamily="50" charset="-78"/>
              </a:rPr>
              <a:t>شرکتهای تأمین سرمایه بخشی از سیستم بانکداری هستند که تحت نظارت سازمان بورس فعالیت خود را انجام میدهند.</a:t>
            </a:r>
          </a:p>
          <a:p>
            <a:pPr algn="justLow" rtl="1">
              <a:lnSpc>
                <a:spcPct val="150000"/>
              </a:lnSpc>
            </a:pPr>
            <a:r>
              <a:rPr lang="fa-IR" sz="1600" b="1" dirty="0">
                <a:latin typeface="Yekan Bakh" panose="00000500000000000000" pitchFamily="50" charset="-78"/>
                <a:cs typeface="Yekan Bakh" panose="00000500000000000000" pitchFamily="50" charset="-78"/>
              </a:rPr>
              <a:t> شرکت‌ها و افراد حقوقی برای سرمایه‌گذاری در این شرکت‌ها نیازی به هیچ سرمایه اولیه ندارند. یکی دیگر از کارهای شرکت‌های تامین سرمایه، مشاوره در خصوص سرمایه گذاری برای شرکت‌ها است که در بازار اولیه فعالیت می‌کنند، قیمت‌گذاری، بازاریابی و فروش اوراق بهادار شرکت‌ها را در انتشار اولیه از طریق عرضه عمومی یا خصوصی برعهده دارد.</a:t>
            </a:r>
          </a:p>
        </p:txBody>
      </p:sp>
    </p:spTree>
    <p:extLst>
      <p:ext uri="{BB962C8B-B14F-4D97-AF65-F5344CB8AC3E}">
        <p14:creationId xmlns:p14="http://schemas.microsoft.com/office/powerpoint/2010/main" val="4057919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0B37F385-55BA-463E-8CE6-DF5D552CAD62}"/>
              </a:ext>
            </a:extLst>
          </p:cNvPr>
          <p:cNvGraphicFramePr>
            <a:graphicFrameLocks/>
          </p:cNvGraphicFramePr>
          <p:nvPr>
            <p:extLst>
              <p:ext uri="{D42A27DB-BD31-4B8C-83A1-F6EECF244321}">
                <p14:modId xmlns:p14="http://schemas.microsoft.com/office/powerpoint/2010/main" val="1135716414"/>
              </p:ext>
            </p:extLst>
          </p:nvPr>
        </p:nvGraphicFramePr>
        <p:xfrm>
          <a:off x="334280" y="1444203"/>
          <a:ext cx="11682128" cy="4079240"/>
        </p:xfrm>
        <a:graphic>
          <a:graphicData uri="http://schemas.openxmlformats.org/drawingml/2006/table">
            <a:tbl>
              <a:tblPr rtl="1" firstRow="1" bandRow="1">
                <a:tableStyleId>{912C8C85-51F0-491E-9774-3900AFEF0FD7}</a:tableStyleId>
              </a:tblPr>
              <a:tblGrid>
                <a:gridCol w="2421578">
                  <a:extLst>
                    <a:ext uri="{9D8B030D-6E8A-4147-A177-3AD203B41FA5}">
                      <a16:colId xmlns:a16="http://schemas.microsoft.com/office/drawing/2014/main" val="2869663443"/>
                    </a:ext>
                  </a:extLst>
                </a:gridCol>
                <a:gridCol w="805178">
                  <a:extLst>
                    <a:ext uri="{9D8B030D-6E8A-4147-A177-3AD203B41FA5}">
                      <a16:colId xmlns:a16="http://schemas.microsoft.com/office/drawing/2014/main" val="1498179170"/>
                    </a:ext>
                  </a:extLst>
                </a:gridCol>
                <a:gridCol w="941715">
                  <a:extLst>
                    <a:ext uri="{9D8B030D-6E8A-4147-A177-3AD203B41FA5}">
                      <a16:colId xmlns:a16="http://schemas.microsoft.com/office/drawing/2014/main" val="2697803753"/>
                    </a:ext>
                  </a:extLst>
                </a:gridCol>
                <a:gridCol w="2104450">
                  <a:extLst>
                    <a:ext uri="{9D8B030D-6E8A-4147-A177-3AD203B41FA5}">
                      <a16:colId xmlns:a16="http://schemas.microsoft.com/office/drawing/2014/main" val="2437674913"/>
                    </a:ext>
                  </a:extLst>
                </a:gridCol>
                <a:gridCol w="2280400">
                  <a:extLst>
                    <a:ext uri="{9D8B030D-6E8A-4147-A177-3AD203B41FA5}">
                      <a16:colId xmlns:a16="http://schemas.microsoft.com/office/drawing/2014/main" val="3715953941"/>
                    </a:ext>
                  </a:extLst>
                </a:gridCol>
                <a:gridCol w="3128807">
                  <a:extLst>
                    <a:ext uri="{9D8B030D-6E8A-4147-A177-3AD203B41FA5}">
                      <a16:colId xmlns:a16="http://schemas.microsoft.com/office/drawing/2014/main" val="2674926184"/>
                    </a:ext>
                  </a:extLst>
                </a:gridCol>
              </a:tblGrid>
              <a:tr h="370840">
                <a:tc>
                  <a:txBody>
                    <a:bodyPr/>
                    <a:lstStyle/>
                    <a:p>
                      <a:pPr algn="ctr" rtl="1"/>
                      <a:r>
                        <a:rPr lang="fa-IR" sz="1400" b="1" dirty="0">
                          <a:latin typeface="Yekan Bakh" panose="00000500000000000000" pitchFamily="50" charset="-78"/>
                          <a:cs typeface="Yekan Bakh" panose="00000500000000000000" pitchFamily="50" charset="-78"/>
                        </a:rPr>
                        <a:t>نام شرکت</a:t>
                      </a:r>
                    </a:p>
                  </a:txBody>
                  <a:tcPr/>
                </a:tc>
                <a:tc>
                  <a:txBody>
                    <a:bodyPr/>
                    <a:lstStyle/>
                    <a:p>
                      <a:pPr algn="ctr" rtl="1"/>
                      <a:r>
                        <a:rPr lang="fa-IR" sz="1400" b="1" dirty="0">
                          <a:latin typeface="Yekan Bakh" panose="00000500000000000000" pitchFamily="50" charset="-78"/>
                          <a:cs typeface="Yekan Bakh" panose="00000500000000000000" pitchFamily="50" charset="-78"/>
                        </a:rPr>
                        <a:t>نماد</a:t>
                      </a:r>
                    </a:p>
                  </a:txBody>
                  <a:tcPr/>
                </a:tc>
                <a:tc>
                  <a:txBody>
                    <a:bodyPr/>
                    <a:lstStyle/>
                    <a:p>
                      <a:pPr algn="ctr" rtl="1"/>
                      <a:r>
                        <a:rPr lang="fa-IR" sz="1400" b="1" dirty="0">
                          <a:latin typeface="Yekan Bakh" panose="00000500000000000000" pitchFamily="50" charset="-78"/>
                          <a:cs typeface="Yekan Bakh" panose="00000500000000000000" pitchFamily="50" charset="-78"/>
                        </a:rPr>
                        <a:t>تأسیس</a:t>
                      </a:r>
                    </a:p>
                  </a:txBody>
                  <a:tcPr/>
                </a:tc>
                <a:tc>
                  <a:txBody>
                    <a:bodyPr/>
                    <a:lstStyle/>
                    <a:p>
                      <a:pPr algn="ctr" rtl="1"/>
                      <a:r>
                        <a:rPr lang="fa-IR" sz="1400" b="1" dirty="0">
                          <a:latin typeface="Yekan Bakh" panose="00000500000000000000" pitchFamily="50" charset="-78"/>
                          <a:cs typeface="Yekan Bakh" panose="00000500000000000000" pitchFamily="50" charset="-78"/>
                        </a:rPr>
                        <a:t>ارزش بازار</a:t>
                      </a:r>
                    </a:p>
                  </a:txBody>
                  <a:tcPr/>
                </a:tc>
                <a:tc>
                  <a:txBody>
                    <a:bodyPr/>
                    <a:lstStyle/>
                    <a:p>
                      <a:pPr algn="ctr" rtl="1"/>
                      <a:r>
                        <a:rPr lang="fa-IR" sz="1400" b="1" dirty="0">
                          <a:latin typeface="Yekan Bakh" panose="00000500000000000000" pitchFamily="50" charset="-78"/>
                          <a:cs typeface="Yekan Bakh" panose="00000500000000000000" pitchFamily="50" charset="-78"/>
                        </a:rPr>
                        <a:t>سرمایه ثبتی تا 1402</a:t>
                      </a:r>
                    </a:p>
                  </a:txBody>
                  <a:tcPr/>
                </a:tc>
                <a:tc>
                  <a:txBody>
                    <a:bodyPr/>
                    <a:lstStyle/>
                    <a:p>
                      <a:pPr algn="ctr" rtl="1"/>
                      <a:r>
                        <a:rPr lang="fa-IR" sz="1400" b="1" dirty="0">
                          <a:latin typeface="Yekan Bakh" panose="00000500000000000000" pitchFamily="50" charset="-78"/>
                          <a:cs typeface="Yekan Bakh" panose="00000500000000000000" pitchFamily="50" charset="-78"/>
                        </a:rPr>
                        <a:t>سهامداران عمده</a:t>
                      </a:r>
                    </a:p>
                  </a:txBody>
                  <a:tcPr/>
                </a:tc>
                <a:extLst>
                  <a:ext uri="{0D108BD9-81ED-4DB2-BD59-A6C34878D82A}">
                    <a16:rowId xmlns:a16="http://schemas.microsoft.com/office/drawing/2014/main" val="13975717"/>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امین</a:t>
                      </a:r>
                    </a:p>
                  </a:txBody>
                  <a:tcPr/>
                </a:tc>
                <a:tc>
                  <a:txBody>
                    <a:bodyPr/>
                    <a:lstStyle/>
                    <a:p>
                      <a:pPr algn="ctr" rtl="1"/>
                      <a:r>
                        <a:rPr lang="fa-IR" sz="1400" b="1" dirty="0">
                          <a:latin typeface="Yekan Bakh" panose="00000500000000000000" pitchFamily="50" charset="-78"/>
                          <a:cs typeface="Yekan Bakh" panose="00000500000000000000" pitchFamily="50" charset="-78"/>
                        </a:rPr>
                        <a:t>امین</a:t>
                      </a:r>
                    </a:p>
                  </a:txBody>
                  <a:tcPr/>
                </a:tc>
                <a:tc>
                  <a:txBody>
                    <a:bodyPr/>
                    <a:lstStyle/>
                    <a:p>
                      <a:pPr algn="ctr" rtl="1"/>
                      <a:r>
                        <a:rPr lang="fa-IR" sz="1400" b="1" dirty="0">
                          <a:latin typeface="Yekan Bakh" panose="00000500000000000000" pitchFamily="50" charset="-78"/>
                          <a:cs typeface="Yekan Bakh" panose="00000500000000000000" pitchFamily="50" charset="-78"/>
                        </a:rPr>
                        <a:t>1387</a:t>
                      </a:r>
                    </a:p>
                  </a:txBody>
                  <a:tcPr/>
                </a:tc>
                <a:tc>
                  <a:txBody>
                    <a:bodyPr/>
                    <a:lstStyle/>
                    <a:p>
                      <a:pPr algn="ctr" rtl="1"/>
                      <a:r>
                        <a:rPr lang="fa-IR" sz="1400" b="1" dirty="0">
                          <a:latin typeface="Yekan Bakh" panose="00000500000000000000" pitchFamily="50" charset="-78"/>
                          <a:cs typeface="Yekan Bakh" panose="00000500000000000000" pitchFamily="50" charset="-78"/>
                        </a:rPr>
                        <a:t>7400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1800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سرمایه گذاری صبا تأمین</a:t>
                      </a:r>
                    </a:p>
                  </a:txBody>
                  <a:tcPr/>
                </a:tc>
                <a:extLst>
                  <a:ext uri="{0D108BD9-81ED-4DB2-BD59-A6C34878D82A}">
                    <a16:rowId xmlns:a16="http://schemas.microsoft.com/office/drawing/2014/main" val="1325220440"/>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نوین</a:t>
                      </a:r>
                    </a:p>
                  </a:txBody>
                  <a:tcPr/>
                </a:tc>
                <a:tc>
                  <a:txBody>
                    <a:bodyPr/>
                    <a:lstStyle/>
                    <a:p>
                      <a:pPr algn="ctr" rtl="1"/>
                      <a:r>
                        <a:rPr lang="fa-IR" sz="1400" b="1" dirty="0">
                          <a:latin typeface="Yekan Bakh" panose="00000500000000000000" pitchFamily="50" charset="-78"/>
                          <a:cs typeface="Yekan Bakh" panose="00000500000000000000" pitchFamily="50" charset="-78"/>
                        </a:rPr>
                        <a:t>تنوین</a:t>
                      </a:r>
                    </a:p>
                  </a:txBody>
                  <a:tcPr/>
                </a:tc>
                <a:tc>
                  <a:txBody>
                    <a:bodyPr/>
                    <a:lstStyle/>
                    <a:p>
                      <a:pPr algn="ctr" rtl="1"/>
                      <a:r>
                        <a:rPr lang="fa-IR" sz="1400" b="1" dirty="0">
                          <a:latin typeface="Yekan Bakh" panose="00000500000000000000" pitchFamily="50" charset="-78"/>
                          <a:cs typeface="Yekan Bakh" panose="00000500000000000000" pitchFamily="50" charset="-78"/>
                        </a:rPr>
                        <a:t>1385</a:t>
                      </a:r>
                    </a:p>
                  </a:txBody>
                  <a:tcPr/>
                </a:tc>
                <a:tc>
                  <a:txBody>
                    <a:bodyPr/>
                    <a:lstStyle/>
                    <a:p>
                      <a:pPr algn="ctr" rtl="1"/>
                      <a:r>
                        <a:rPr lang="fa-IR" sz="1400" b="1" dirty="0">
                          <a:latin typeface="Yekan Bakh" panose="00000500000000000000" pitchFamily="50" charset="-78"/>
                          <a:cs typeface="Yekan Bakh" panose="00000500000000000000" pitchFamily="50" charset="-78"/>
                        </a:rPr>
                        <a:t>4600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3850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بانک اقتصاد نوین</a:t>
                      </a:r>
                    </a:p>
                  </a:txBody>
                  <a:tcPr/>
                </a:tc>
                <a:extLst>
                  <a:ext uri="{0D108BD9-81ED-4DB2-BD59-A6C34878D82A}">
                    <a16:rowId xmlns:a16="http://schemas.microsoft.com/office/drawing/2014/main" val="3161835252"/>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بانک ملت</a:t>
                      </a:r>
                    </a:p>
                  </a:txBody>
                  <a:tcPr/>
                </a:tc>
                <a:tc>
                  <a:txBody>
                    <a:bodyPr/>
                    <a:lstStyle/>
                    <a:p>
                      <a:pPr algn="ctr" rtl="1"/>
                      <a:r>
                        <a:rPr lang="fa-IR" sz="1400" b="1" dirty="0">
                          <a:latin typeface="Yekan Bakh" panose="00000500000000000000" pitchFamily="50" charset="-78"/>
                          <a:cs typeface="Yekan Bakh" panose="00000500000000000000" pitchFamily="50" charset="-78"/>
                        </a:rPr>
                        <a:t>تملت</a:t>
                      </a:r>
                    </a:p>
                  </a:txBody>
                  <a:tcPr/>
                </a:tc>
                <a:tc>
                  <a:txBody>
                    <a:bodyPr/>
                    <a:lstStyle/>
                    <a:p>
                      <a:pPr algn="ctr" rtl="1"/>
                      <a:r>
                        <a:rPr lang="fa-IR" sz="1400" b="1" dirty="0">
                          <a:latin typeface="Yekan Bakh" panose="00000500000000000000" pitchFamily="50" charset="-78"/>
                          <a:cs typeface="Yekan Bakh" panose="00000500000000000000" pitchFamily="50" charset="-78"/>
                        </a:rPr>
                        <a:t>1389</a:t>
                      </a:r>
                    </a:p>
                  </a:txBody>
                  <a:tcPr/>
                </a:tc>
                <a:tc>
                  <a:txBody>
                    <a:bodyPr/>
                    <a:lstStyle/>
                    <a:p>
                      <a:pPr algn="ctr" rtl="1"/>
                      <a:r>
                        <a:rPr lang="fa-IR" sz="1400" b="1" dirty="0">
                          <a:latin typeface="Yekan Bakh" panose="00000500000000000000" pitchFamily="50" charset="-78"/>
                          <a:cs typeface="Yekan Bakh" panose="00000500000000000000" pitchFamily="50" charset="-78"/>
                        </a:rPr>
                        <a:t>7400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2700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بانک ملت</a:t>
                      </a:r>
                    </a:p>
                  </a:txBody>
                  <a:tcPr/>
                </a:tc>
                <a:extLst>
                  <a:ext uri="{0D108BD9-81ED-4DB2-BD59-A6C34878D82A}">
                    <a16:rowId xmlns:a16="http://schemas.microsoft.com/office/drawing/2014/main" val="1726945506"/>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امید</a:t>
                      </a:r>
                    </a:p>
                  </a:txBody>
                  <a:tcPr/>
                </a:tc>
                <a:tc>
                  <a:txBody>
                    <a:bodyPr/>
                    <a:lstStyle/>
                    <a:p>
                      <a:pPr algn="ctr" rtl="1"/>
                      <a:r>
                        <a:rPr lang="fa-IR" sz="1400" b="1" dirty="0">
                          <a:latin typeface="Yekan Bakh" panose="00000500000000000000" pitchFamily="50" charset="-78"/>
                          <a:cs typeface="Yekan Bakh" panose="00000500000000000000" pitchFamily="50" charset="-78"/>
                        </a:rPr>
                        <a:t>امید</a:t>
                      </a:r>
                    </a:p>
                  </a:txBody>
                  <a:tcPr/>
                </a:tc>
                <a:tc>
                  <a:txBody>
                    <a:bodyPr/>
                    <a:lstStyle/>
                    <a:p>
                      <a:pPr algn="ctr" rtl="1"/>
                      <a:r>
                        <a:rPr lang="fa-IR" sz="1400" b="1" dirty="0">
                          <a:latin typeface="Yekan Bakh" panose="00000500000000000000" pitchFamily="50" charset="-78"/>
                          <a:cs typeface="Yekan Bakh" panose="00000500000000000000" pitchFamily="50" charset="-78"/>
                        </a:rPr>
                        <a:t>1390</a:t>
                      </a:r>
                    </a:p>
                  </a:txBody>
                  <a:tcPr/>
                </a:tc>
                <a:tc>
                  <a:txBody>
                    <a:bodyPr/>
                    <a:lstStyle/>
                    <a:p>
                      <a:pPr algn="ctr" rtl="1"/>
                      <a:r>
                        <a:rPr lang="fa-IR" sz="1400" b="1" dirty="0">
                          <a:latin typeface="Yekan Bakh" panose="00000500000000000000" pitchFamily="50" charset="-78"/>
                          <a:cs typeface="Yekan Bakh" panose="00000500000000000000" pitchFamily="50" charset="-78"/>
                        </a:rPr>
                        <a:t>7300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2177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صندوق بازنشستگی</a:t>
                      </a:r>
                    </a:p>
                  </a:txBody>
                  <a:tcPr/>
                </a:tc>
                <a:extLst>
                  <a:ext uri="{0D108BD9-81ED-4DB2-BD59-A6C34878D82A}">
                    <a16:rowId xmlns:a16="http://schemas.microsoft.com/office/drawing/2014/main" val="3411195229"/>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لوتوس پارسیان</a:t>
                      </a:r>
                    </a:p>
                  </a:txBody>
                  <a:tcPr/>
                </a:tc>
                <a:tc>
                  <a:txBody>
                    <a:bodyPr/>
                    <a:lstStyle/>
                    <a:p>
                      <a:pPr algn="ctr" rtl="1"/>
                      <a:r>
                        <a:rPr lang="fa-IR" sz="1400" b="1" dirty="0">
                          <a:latin typeface="Yekan Bakh" panose="00000500000000000000" pitchFamily="50" charset="-78"/>
                          <a:cs typeface="Yekan Bakh" panose="00000500000000000000" pitchFamily="50" charset="-78"/>
                        </a:rPr>
                        <a:t>لوتوس</a:t>
                      </a:r>
                    </a:p>
                  </a:txBody>
                  <a:tcPr/>
                </a:tc>
                <a:tc>
                  <a:txBody>
                    <a:bodyPr/>
                    <a:lstStyle/>
                    <a:p>
                      <a:pPr algn="ctr" rtl="1"/>
                      <a:r>
                        <a:rPr lang="fa-IR" sz="1400" b="1" dirty="0">
                          <a:latin typeface="Yekan Bakh" panose="00000500000000000000" pitchFamily="50" charset="-78"/>
                          <a:cs typeface="Yekan Bakh" panose="00000500000000000000" pitchFamily="50" charset="-78"/>
                        </a:rPr>
                        <a:t>1390</a:t>
                      </a:r>
                    </a:p>
                  </a:txBody>
                  <a:tcPr/>
                </a:tc>
                <a:tc>
                  <a:txBody>
                    <a:bodyPr/>
                    <a:lstStyle/>
                    <a:p>
                      <a:pPr algn="ctr" rtl="1"/>
                      <a:r>
                        <a:rPr lang="fa-IR" sz="1400" b="1" dirty="0">
                          <a:latin typeface="Yekan Bakh" panose="00000500000000000000" pitchFamily="50" charset="-78"/>
                          <a:cs typeface="Yekan Bakh" panose="00000500000000000000" pitchFamily="50" charset="-78"/>
                        </a:rPr>
                        <a:t>7200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2400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گروه مالی پارسیان</a:t>
                      </a:r>
                    </a:p>
                  </a:txBody>
                  <a:tcPr/>
                </a:tc>
                <a:extLst>
                  <a:ext uri="{0D108BD9-81ED-4DB2-BD59-A6C34878D82A}">
                    <a16:rowId xmlns:a16="http://schemas.microsoft.com/office/drawing/2014/main" val="1239683939"/>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تمدن</a:t>
                      </a:r>
                    </a:p>
                  </a:txBody>
                  <a:tcPr/>
                </a:tc>
                <a:tc>
                  <a:txBody>
                    <a:bodyPr/>
                    <a:lstStyle/>
                    <a:p>
                      <a:pPr algn="ctr" rtl="1"/>
                      <a:r>
                        <a:rPr lang="fa-IR" sz="1400" b="1" dirty="0">
                          <a:latin typeface="Yekan Bakh" panose="00000500000000000000" pitchFamily="50" charset="-78"/>
                          <a:cs typeface="Yekan Bakh" panose="00000500000000000000" pitchFamily="50" charset="-78"/>
                        </a:rPr>
                        <a:t>تمدن</a:t>
                      </a:r>
                    </a:p>
                  </a:txBody>
                  <a:tcPr/>
                </a:tc>
                <a:tc>
                  <a:txBody>
                    <a:bodyPr/>
                    <a:lstStyle/>
                    <a:p>
                      <a:pPr algn="ctr" rtl="1"/>
                      <a:r>
                        <a:rPr lang="fa-IR" sz="1400" b="1" dirty="0">
                          <a:latin typeface="Yekan Bakh" panose="00000500000000000000" pitchFamily="50" charset="-78"/>
                          <a:cs typeface="Yekan Bakh" panose="00000500000000000000" pitchFamily="50" charset="-78"/>
                        </a:rPr>
                        <a:t>1390</a:t>
                      </a:r>
                    </a:p>
                  </a:txBody>
                  <a:tcPr/>
                </a:tc>
                <a:tc>
                  <a:txBody>
                    <a:bodyPr/>
                    <a:lstStyle/>
                    <a:p>
                      <a:pPr algn="ctr" rtl="1"/>
                      <a:r>
                        <a:rPr lang="fa-IR" sz="1400" b="1" dirty="0">
                          <a:latin typeface="Yekan Bakh" panose="00000500000000000000" pitchFamily="50" charset="-78"/>
                          <a:cs typeface="Yekan Bakh" panose="00000500000000000000" pitchFamily="50" charset="-78"/>
                        </a:rPr>
                        <a:t>-</a:t>
                      </a:r>
                    </a:p>
                  </a:txBody>
                  <a:tcPr/>
                </a:tc>
                <a:tc>
                  <a:txBody>
                    <a:bodyPr/>
                    <a:lstStyle/>
                    <a:p>
                      <a:pPr algn="ctr" rtl="1"/>
                      <a:r>
                        <a:rPr lang="fa-IR" sz="1400" b="1" dirty="0">
                          <a:latin typeface="Yekan Bakh" panose="00000500000000000000" pitchFamily="50" charset="-78"/>
                          <a:cs typeface="Yekan Bakh" panose="00000500000000000000" pitchFamily="50" charset="-78"/>
                        </a:rPr>
                        <a:t>2000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بانک شهر و توسعه صادرات</a:t>
                      </a:r>
                    </a:p>
                  </a:txBody>
                  <a:tcPr/>
                </a:tc>
                <a:extLst>
                  <a:ext uri="{0D108BD9-81ED-4DB2-BD59-A6C34878D82A}">
                    <a16:rowId xmlns:a16="http://schemas.microsoft.com/office/drawing/2014/main" val="2592469593"/>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کاردان</a:t>
                      </a:r>
                    </a:p>
                  </a:txBody>
                  <a:tcPr/>
                </a:tc>
                <a:tc>
                  <a:txBody>
                    <a:bodyPr/>
                    <a:lstStyle/>
                    <a:p>
                      <a:pPr algn="ctr" rtl="1"/>
                      <a:r>
                        <a:rPr lang="fa-IR" sz="1400" b="1" dirty="0">
                          <a:latin typeface="Yekan Bakh" panose="00000500000000000000" pitchFamily="50" charset="-78"/>
                          <a:cs typeface="Yekan Bakh" panose="00000500000000000000" pitchFamily="50" charset="-78"/>
                        </a:rPr>
                        <a:t>تکاردان</a:t>
                      </a:r>
                    </a:p>
                  </a:txBody>
                  <a:tcPr/>
                </a:tc>
                <a:tc>
                  <a:txBody>
                    <a:bodyPr/>
                    <a:lstStyle/>
                    <a:p>
                      <a:pPr algn="ctr" rtl="1"/>
                      <a:r>
                        <a:rPr lang="fa-IR" sz="1400" b="1" dirty="0">
                          <a:latin typeface="Yekan Bakh" panose="00000500000000000000" pitchFamily="50" charset="-78"/>
                          <a:cs typeface="Yekan Bakh" panose="00000500000000000000" pitchFamily="50" charset="-78"/>
                        </a:rPr>
                        <a:t>1392</a:t>
                      </a:r>
                    </a:p>
                  </a:txBody>
                  <a:tcPr/>
                </a:tc>
                <a:tc>
                  <a:txBody>
                    <a:bodyPr/>
                    <a:lstStyle/>
                    <a:p>
                      <a:pPr algn="ctr" rtl="1"/>
                      <a:r>
                        <a:rPr lang="fa-IR" sz="1400" b="1" dirty="0">
                          <a:latin typeface="Yekan Bakh" panose="00000500000000000000" pitchFamily="50" charset="-78"/>
                          <a:cs typeface="Yekan Bakh" panose="00000500000000000000" pitchFamily="50" charset="-78"/>
                        </a:rPr>
                        <a:t>5800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2500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بانک تجارت و سامان</a:t>
                      </a:r>
                    </a:p>
                  </a:txBody>
                  <a:tcPr/>
                </a:tc>
                <a:extLst>
                  <a:ext uri="{0D108BD9-81ED-4DB2-BD59-A6C34878D82A}">
                    <a16:rowId xmlns:a16="http://schemas.microsoft.com/office/drawing/2014/main" val="2780968522"/>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خلیج فارس</a:t>
                      </a:r>
                    </a:p>
                  </a:txBody>
                  <a:tcPr/>
                </a:tc>
                <a:tc>
                  <a:txBody>
                    <a:bodyPr/>
                    <a:lstStyle/>
                    <a:p>
                      <a:pPr algn="ctr" rtl="1"/>
                      <a:r>
                        <a:rPr lang="fa-IR" sz="1400" b="1" dirty="0">
                          <a:latin typeface="Yekan Bakh" panose="00000500000000000000" pitchFamily="50" charset="-78"/>
                          <a:cs typeface="Yekan Bakh" panose="00000500000000000000" pitchFamily="50" charset="-78"/>
                        </a:rPr>
                        <a:t>تفارس</a:t>
                      </a:r>
                    </a:p>
                  </a:txBody>
                  <a:tcPr/>
                </a:tc>
                <a:tc>
                  <a:txBody>
                    <a:bodyPr/>
                    <a:lstStyle/>
                    <a:p>
                      <a:pPr algn="ctr" rtl="1"/>
                      <a:r>
                        <a:rPr lang="fa-IR" sz="1400" b="1" dirty="0">
                          <a:latin typeface="Yekan Bakh" panose="00000500000000000000" pitchFamily="50" charset="-78"/>
                          <a:cs typeface="Yekan Bakh" panose="00000500000000000000" pitchFamily="50" charset="-78"/>
                        </a:rPr>
                        <a:t>1392</a:t>
                      </a:r>
                    </a:p>
                  </a:txBody>
                  <a:tcPr/>
                </a:tc>
                <a:tc>
                  <a:txBody>
                    <a:bodyPr/>
                    <a:lstStyle/>
                    <a:p>
                      <a:pPr algn="ctr" rtl="1"/>
                      <a:r>
                        <a:rPr lang="fa-IR" sz="1400" b="1" dirty="0">
                          <a:latin typeface="Yekan Bakh" panose="00000500000000000000" pitchFamily="50" charset="-78"/>
                          <a:cs typeface="Yekan Bakh" panose="00000500000000000000" pitchFamily="50" charset="-78"/>
                        </a:rPr>
                        <a:t>1950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1000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صنایع پتروشیمی خلیج فارس</a:t>
                      </a:r>
                    </a:p>
                  </a:txBody>
                  <a:tcPr/>
                </a:tc>
                <a:extLst>
                  <a:ext uri="{0D108BD9-81ED-4DB2-BD59-A6C34878D82A}">
                    <a16:rowId xmlns:a16="http://schemas.microsoft.com/office/drawing/2014/main" val="1903917550"/>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دماوند</a:t>
                      </a:r>
                    </a:p>
                  </a:txBody>
                  <a:tcPr/>
                </a:tc>
                <a:tc>
                  <a:txBody>
                    <a:bodyPr/>
                    <a:lstStyle/>
                    <a:p>
                      <a:pPr algn="ctr" rtl="1"/>
                      <a:r>
                        <a:rPr lang="fa-IR" sz="1400" b="1" dirty="0">
                          <a:latin typeface="Yekan Bakh" panose="00000500000000000000" pitchFamily="50" charset="-78"/>
                          <a:cs typeface="Yekan Bakh" panose="00000500000000000000" pitchFamily="50" charset="-78"/>
                        </a:rPr>
                        <a:t>تماوند</a:t>
                      </a:r>
                    </a:p>
                  </a:txBody>
                  <a:tcPr/>
                </a:tc>
                <a:tc>
                  <a:txBody>
                    <a:bodyPr/>
                    <a:lstStyle/>
                    <a:p>
                      <a:pPr algn="ctr" rtl="1"/>
                      <a:r>
                        <a:rPr lang="fa-IR" sz="1400" b="1" dirty="0">
                          <a:latin typeface="Yekan Bakh" panose="00000500000000000000" pitchFamily="50" charset="-78"/>
                          <a:cs typeface="Yekan Bakh" panose="00000500000000000000" pitchFamily="50" charset="-78"/>
                        </a:rPr>
                        <a:t>1398</a:t>
                      </a:r>
                    </a:p>
                  </a:txBody>
                  <a:tcPr/>
                </a:tc>
                <a:tc>
                  <a:txBody>
                    <a:bodyPr/>
                    <a:lstStyle/>
                    <a:p>
                      <a:pPr algn="ctr" rtl="1"/>
                      <a:r>
                        <a:rPr lang="fa-IR" sz="1400" b="1" dirty="0">
                          <a:latin typeface="Yekan Bakh" panose="00000500000000000000" pitchFamily="50" charset="-78"/>
                          <a:cs typeface="Yekan Bakh" panose="00000500000000000000" pitchFamily="50" charset="-78"/>
                        </a:rPr>
                        <a:t>6400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1400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شرکت سرمایه گذاری سینا و گروه غدیر</a:t>
                      </a:r>
                    </a:p>
                  </a:txBody>
                  <a:tcPr/>
                </a:tc>
                <a:extLst>
                  <a:ext uri="{0D108BD9-81ED-4DB2-BD59-A6C34878D82A}">
                    <a16:rowId xmlns:a16="http://schemas.microsoft.com/office/drawing/2014/main" val="44206443"/>
                  </a:ext>
                </a:extLst>
              </a:tr>
              <a:tr h="370840">
                <a:tc>
                  <a:txBody>
                    <a:bodyPr/>
                    <a:lstStyle/>
                    <a:p>
                      <a:pPr algn="ctr" rtl="1"/>
                      <a:r>
                        <a:rPr lang="fa-IR" sz="1400" b="1" dirty="0">
                          <a:latin typeface="Yekan Bakh" panose="00000500000000000000" pitchFamily="50" charset="-78"/>
                          <a:cs typeface="Yekan Bakh" panose="00000500000000000000" pitchFamily="50" charset="-78"/>
                        </a:rPr>
                        <a:t>تأمین سرمایه کیمیا</a:t>
                      </a:r>
                    </a:p>
                  </a:txBody>
                  <a:tcPr/>
                </a:tc>
                <a:tc>
                  <a:txBody>
                    <a:bodyPr/>
                    <a:lstStyle/>
                    <a:p>
                      <a:pPr algn="ctr" rtl="1"/>
                      <a:r>
                        <a:rPr lang="fa-IR" sz="1400" b="1" dirty="0">
                          <a:latin typeface="Yekan Bakh" panose="00000500000000000000" pitchFamily="50" charset="-78"/>
                          <a:cs typeface="Yekan Bakh" panose="00000500000000000000" pitchFamily="50" charset="-78"/>
                        </a:rPr>
                        <a:t>تکیمیا</a:t>
                      </a:r>
                    </a:p>
                  </a:txBody>
                  <a:tcPr/>
                </a:tc>
                <a:tc>
                  <a:txBody>
                    <a:bodyPr/>
                    <a:lstStyle/>
                    <a:p>
                      <a:pPr algn="ctr" rtl="1"/>
                      <a:r>
                        <a:rPr lang="fa-IR" sz="1400" b="1" dirty="0">
                          <a:latin typeface="Yekan Bakh" panose="00000500000000000000" pitchFamily="50" charset="-78"/>
                          <a:cs typeface="Yekan Bakh" panose="00000500000000000000" pitchFamily="50" charset="-78"/>
                        </a:rPr>
                        <a:t>1401</a:t>
                      </a:r>
                    </a:p>
                  </a:txBody>
                  <a:tcPr/>
                </a:tc>
                <a:tc>
                  <a:txBody>
                    <a:bodyPr/>
                    <a:lstStyle/>
                    <a:p>
                      <a:pPr algn="ctr" rtl="1"/>
                      <a:r>
                        <a:rPr lang="fa-IR" sz="1400" b="1" dirty="0">
                          <a:latin typeface="Yekan Bakh" panose="00000500000000000000" pitchFamily="50" charset="-78"/>
                          <a:cs typeface="Yekan Bakh" panose="00000500000000000000" pitchFamily="50" charset="-78"/>
                        </a:rPr>
                        <a:t>3800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2000 میلیارد تومان</a:t>
                      </a:r>
                    </a:p>
                  </a:txBody>
                  <a:tcPr/>
                </a:tc>
                <a:tc>
                  <a:txBody>
                    <a:bodyPr/>
                    <a:lstStyle/>
                    <a:p>
                      <a:pPr algn="ctr" rtl="1"/>
                      <a:r>
                        <a:rPr lang="fa-IR" sz="1400" b="1" dirty="0">
                          <a:latin typeface="Yekan Bakh" panose="00000500000000000000" pitchFamily="50" charset="-78"/>
                          <a:cs typeface="Yekan Bakh" panose="00000500000000000000" pitchFamily="50" charset="-78"/>
                        </a:rPr>
                        <a:t>کیمیا مس</a:t>
                      </a:r>
                    </a:p>
                  </a:txBody>
                  <a:tcPr/>
                </a:tc>
                <a:extLst>
                  <a:ext uri="{0D108BD9-81ED-4DB2-BD59-A6C34878D82A}">
                    <a16:rowId xmlns:a16="http://schemas.microsoft.com/office/drawing/2014/main" val="2002996781"/>
                  </a:ext>
                </a:extLst>
              </a:tr>
            </a:tbl>
          </a:graphicData>
        </a:graphic>
      </p:graphicFrame>
      <p:sp>
        <p:nvSpPr>
          <p:cNvPr id="6" name="Title 1">
            <a:extLst>
              <a:ext uri="{FF2B5EF4-FFF2-40B4-BE49-F238E27FC236}">
                <a16:creationId xmlns:a16="http://schemas.microsoft.com/office/drawing/2014/main" id="{1EF583D3-B5EC-4295-9A09-51AC856EBC49}"/>
              </a:ext>
            </a:extLst>
          </p:cNvPr>
          <p:cNvSpPr txBox="1">
            <a:spLocks/>
          </p:cNvSpPr>
          <p:nvPr/>
        </p:nvSpPr>
        <p:spPr>
          <a:xfrm>
            <a:off x="581192" y="233287"/>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شرکتهای تأمین سرمایه در بورس ایران</a:t>
            </a:r>
          </a:p>
        </p:txBody>
      </p:sp>
    </p:spTree>
    <p:extLst>
      <p:ext uri="{BB962C8B-B14F-4D97-AF65-F5344CB8AC3E}">
        <p14:creationId xmlns:p14="http://schemas.microsoft.com/office/powerpoint/2010/main" val="1248018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1E37481-BAE8-46A3-8D35-D1873E038F23}"/>
              </a:ext>
            </a:extLst>
          </p:cNvPr>
          <p:cNvSpPr txBox="1">
            <a:spLocks/>
          </p:cNvSpPr>
          <p:nvPr/>
        </p:nvSpPr>
        <p:spPr>
          <a:xfrm>
            <a:off x="662250" y="233287"/>
            <a:ext cx="11081515"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مقایسه شرکتهای تأمین سرمایه فعال در بورس</a:t>
            </a:r>
          </a:p>
        </p:txBody>
      </p:sp>
      <p:graphicFrame>
        <p:nvGraphicFramePr>
          <p:cNvPr id="8" name="Chart 7">
            <a:extLst>
              <a:ext uri="{FF2B5EF4-FFF2-40B4-BE49-F238E27FC236}">
                <a16:creationId xmlns:a16="http://schemas.microsoft.com/office/drawing/2014/main" id="{51ABFC26-C0FC-48D4-9EEA-7241C7EF8695}"/>
              </a:ext>
            </a:extLst>
          </p:cNvPr>
          <p:cNvGraphicFramePr>
            <a:graphicFrameLocks/>
          </p:cNvGraphicFramePr>
          <p:nvPr>
            <p:extLst>
              <p:ext uri="{D42A27DB-BD31-4B8C-83A1-F6EECF244321}">
                <p14:modId xmlns:p14="http://schemas.microsoft.com/office/powerpoint/2010/main" val="3971250222"/>
              </p:ext>
            </p:extLst>
          </p:nvPr>
        </p:nvGraphicFramePr>
        <p:xfrm>
          <a:off x="568153" y="1526650"/>
          <a:ext cx="7979023" cy="4524293"/>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a:extLst>
              <a:ext uri="{FF2B5EF4-FFF2-40B4-BE49-F238E27FC236}">
                <a16:creationId xmlns:a16="http://schemas.microsoft.com/office/drawing/2014/main" id="{74DFDF27-A8A9-4601-9B78-DBEA5E6E14BC}"/>
              </a:ext>
            </a:extLst>
          </p:cNvPr>
          <p:cNvSpPr txBox="1">
            <a:spLocks/>
          </p:cNvSpPr>
          <p:nvPr/>
        </p:nvSpPr>
        <p:spPr>
          <a:xfrm>
            <a:off x="8974160" y="1654570"/>
            <a:ext cx="2649687" cy="42056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70000"/>
              </a:lnSpc>
            </a:pPr>
            <a:r>
              <a:rPr lang="fa-IR" sz="1600" b="1" dirty="0">
                <a:latin typeface="Yekan Bakh" panose="00000500000000000000" pitchFamily="50" charset="-78"/>
                <a:cs typeface="Yekan Bakh" panose="00000500000000000000" pitchFamily="50" charset="-78"/>
              </a:rPr>
              <a:t>در نمودار روبرو شرکتهای تأمین سرمایه فعال در بورس از نظر سرمایه ثبتی و ارزش بازار با یکدیگر مقایسه شده اند. در حال حاضر تنوین کمترین نسبت ارزش بازار به سرمایه ثبتی و دارایی را دارد که مهمترین علت آن سرمایه ثبتی 3800 میلیاردی آن است.</a:t>
            </a:r>
          </a:p>
        </p:txBody>
      </p:sp>
    </p:spTree>
    <p:extLst>
      <p:ext uri="{BB962C8B-B14F-4D97-AF65-F5344CB8AC3E}">
        <p14:creationId xmlns:p14="http://schemas.microsoft.com/office/powerpoint/2010/main" val="957905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E628E1-C59D-4EE4-8F8C-6F740EAB4FF1}"/>
              </a:ext>
            </a:extLst>
          </p:cNvPr>
          <p:cNvSpPr txBox="1">
            <a:spLocks/>
          </p:cNvSpPr>
          <p:nvPr/>
        </p:nvSpPr>
        <p:spPr>
          <a:xfrm>
            <a:off x="714149" y="233287"/>
            <a:ext cx="11029616" cy="10138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r>
              <a:rPr lang="fa-IR" sz="3600" b="1" dirty="0">
                <a:solidFill>
                  <a:srgbClr val="169B52"/>
                </a:solidFill>
                <a:latin typeface="Yekan Bakh SemiBold" panose="00000700000000000000" pitchFamily="50" charset="-78"/>
                <a:ea typeface="+mn-ea"/>
                <a:cs typeface="0 Farnaz" panose="00000400000000000000" pitchFamily="2" charset="-78"/>
              </a:rPr>
              <a:t>دارایی در شرکتهای تأمین سرمایه</a:t>
            </a:r>
          </a:p>
        </p:txBody>
      </p:sp>
      <p:graphicFrame>
        <p:nvGraphicFramePr>
          <p:cNvPr id="7" name="Chart 6">
            <a:extLst>
              <a:ext uri="{FF2B5EF4-FFF2-40B4-BE49-F238E27FC236}">
                <a16:creationId xmlns:a16="http://schemas.microsoft.com/office/drawing/2014/main" id="{E6C39B68-5656-4D31-A151-844BA09F2590}"/>
              </a:ext>
            </a:extLst>
          </p:cNvPr>
          <p:cNvGraphicFramePr>
            <a:graphicFrameLocks/>
          </p:cNvGraphicFramePr>
          <p:nvPr>
            <p:extLst>
              <p:ext uri="{D42A27DB-BD31-4B8C-83A1-F6EECF244321}">
                <p14:modId xmlns:p14="http://schemas.microsoft.com/office/powerpoint/2010/main" val="1890986638"/>
              </p:ext>
            </p:extLst>
          </p:nvPr>
        </p:nvGraphicFramePr>
        <p:xfrm>
          <a:off x="574170" y="1718976"/>
          <a:ext cx="6945502" cy="434533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a:extLst>
              <a:ext uri="{FF2B5EF4-FFF2-40B4-BE49-F238E27FC236}">
                <a16:creationId xmlns:a16="http://schemas.microsoft.com/office/drawing/2014/main" id="{54D439A4-E0F7-4594-B6DF-A2A93A09F979}"/>
              </a:ext>
            </a:extLst>
          </p:cNvPr>
          <p:cNvSpPr txBox="1">
            <a:spLocks/>
          </p:cNvSpPr>
          <p:nvPr/>
        </p:nvSpPr>
        <p:spPr>
          <a:xfrm>
            <a:off x="7661972" y="1991670"/>
            <a:ext cx="3880482" cy="35246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Low" rtl="1">
              <a:lnSpc>
                <a:spcPct val="150000"/>
              </a:lnSpc>
            </a:pPr>
            <a:r>
              <a:rPr lang="fa-IR" sz="1600" b="1" dirty="0">
                <a:latin typeface="Yekan Bakh" panose="00000500000000000000" pitchFamily="50" charset="-78"/>
                <a:cs typeface="Yekan Bakh" panose="00000500000000000000" pitchFamily="50" charset="-78"/>
              </a:rPr>
              <a:t>دارایی های شرکتهای تأمین سرمایه در سال 1402 با رشد روبرو بوده اند که یعنی شرکتها در حال افزایش زیرساخت و ایجاد دارایی هستند. در بین این شرکتها تفارس بیشترین نسبت رشد دارایی را داشته است. از طرفی در بُعد درآمد نسبت به دارایی تمدن بهترین عملکرد را داشته است و نسبت به دارایی هایش 250 درصد درآمد بیشتری کسب کرده است.</a:t>
            </a:r>
          </a:p>
        </p:txBody>
      </p:sp>
    </p:spTree>
    <p:extLst>
      <p:ext uri="{BB962C8B-B14F-4D97-AF65-F5344CB8AC3E}">
        <p14:creationId xmlns:p14="http://schemas.microsoft.com/office/powerpoint/2010/main" val="4236568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2117</TotalTime>
  <Words>3238</Words>
  <Application>Microsoft Office PowerPoint</Application>
  <PresentationFormat>Widescreen</PresentationFormat>
  <Paragraphs>559</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Wingdings 2</vt:lpstr>
      <vt:lpstr>Yekan Bakh</vt:lpstr>
      <vt:lpstr>Yekan Bakh SemiBold</vt:lpstr>
      <vt:lpstr>Office Theme</vt:lpstr>
      <vt:lpstr>تحلیل شرکت تأمین سرمایه نوین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 سهم</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salar alimohamdi</dc:creator>
  <cp:lastModifiedBy>Arad Pourkar</cp:lastModifiedBy>
  <cp:revision>90</cp:revision>
  <dcterms:created xsi:type="dcterms:W3CDTF">2022-08-22T05:01:43Z</dcterms:created>
  <dcterms:modified xsi:type="dcterms:W3CDTF">2024-06-23T06:04:41Z</dcterms:modified>
</cp:coreProperties>
</file>